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320" r:id="rId3"/>
    <p:sldId id="265" r:id="rId4"/>
    <p:sldId id="276" r:id="rId5"/>
    <p:sldId id="288" r:id="rId6"/>
    <p:sldId id="286" r:id="rId7"/>
    <p:sldId id="287" r:id="rId8"/>
    <p:sldId id="296" r:id="rId9"/>
    <p:sldId id="279" r:id="rId10"/>
    <p:sldId id="295" r:id="rId11"/>
    <p:sldId id="277" r:id="rId12"/>
    <p:sldId id="289" r:id="rId13"/>
    <p:sldId id="290" r:id="rId14"/>
    <p:sldId id="307" r:id="rId15"/>
    <p:sldId id="308" r:id="rId16"/>
    <p:sldId id="310" r:id="rId17"/>
    <p:sldId id="311" r:id="rId18"/>
    <p:sldId id="261" r:id="rId19"/>
    <p:sldId id="291" r:id="rId20"/>
    <p:sldId id="292" r:id="rId21"/>
    <p:sldId id="294" r:id="rId22"/>
    <p:sldId id="293" r:id="rId23"/>
    <p:sldId id="297" r:id="rId24"/>
    <p:sldId id="301" r:id="rId25"/>
    <p:sldId id="302" r:id="rId26"/>
    <p:sldId id="303" r:id="rId27"/>
    <p:sldId id="305" r:id="rId28"/>
    <p:sldId id="306" r:id="rId29"/>
    <p:sldId id="313" r:id="rId30"/>
    <p:sldId id="331" r:id="rId31"/>
    <p:sldId id="298" r:id="rId32"/>
    <p:sldId id="299" r:id="rId33"/>
    <p:sldId id="300" r:id="rId34"/>
    <p:sldId id="330" r:id="rId35"/>
    <p:sldId id="314" r:id="rId36"/>
    <p:sldId id="315" r:id="rId37"/>
    <p:sldId id="316" r:id="rId38"/>
    <p:sldId id="318" r:id="rId39"/>
    <p:sldId id="319" r:id="rId40"/>
    <p:sldId id="323" r:id="rId41"/>
    <p:sldId id="321" r:id="rId42"/>
    <p:sldId id="322" r:id="rId43"/>
    <p:sldId id="324" r:id="rId44"/>
    <p:sldId id="317" r:id="rId45"/>
    <p:sldId id="332" r:id="rId46"/>
    <p:sldId id="327" r:id="rId47"/>
    <p:sldId id="328" r:id="rId48"/>
    <p:sldId id="326" r:id="rId49"/>
    <p:sldId id="312" r:id="rId50"/>
    <p:sldId id="325" r:id="rId51"/>
    <p:sldId id="284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363"/>
    <a:srgbClr val="217AA0"/>
    <a:srgbClr val="5F5F5F"/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6" autoAdjust="0"/>
    <p:restoredTop sz="94585" autoAdjust="0"/>
  </p:normalViewPr>
  <p:slideViewPr>
    <p:cSldViewPr snapToGrid="0" snapToObjects="1">
      <p:cViewPr varScale="1">
        <p:scale>
          <a:sx n="73" d="100"/>
          <a:sy n="73" d="100"/>
        </p:scale>
        <p:origin x="-396" y="-102"/>
      </p:cViewPr>
      <p:guideLst>
        <p:guide orient="horz" pos="707"/>
        <p:guide pos="44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59" d="100"/>
          <a:sy n="59" d="100"/>
        </p:scale>
        <p:origin x="-250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wrfp-dc\shared\WRFP.SPC.Files\CQM.Month.Year.Stats.2013.12.31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wrfp-dc\shared\WRFP.SPC.Files\CQM.Month.Year.Stats.2013.12.31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wrfp-dc\shared\WRFP.SPC.Files\Asthma%20Files\Older%20Versions\Asthma%20SPC%20Data%20and%20Graphs.2013.10.31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0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200" b="1" i="0" baseline="0" dirty="0">
                <a:latin typeface="Verdana" pitchFamily="34" charset="0"/>
              </a:rPr>
              <a:t>% of Patients (seen each Month) with IVD or DM </a:t>
            </a:r>
            <a:endParaRPr lang="en-US" sz="1200" dirty="0">
              <a:latin typeface="Verdana" pitchFamily="34" charset="0"/>
            </a:endParaRPr>
          </a:p>
          <a:p>
            <a:pPr algn="ctr">
              <a:defRPr sz="10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200" b="1" i="0" baseline="0" dirty="0">
                <a:latin typeface="Verdana" pitchFamily="34" charset="0"/>
              </a:rPr>
              <a:t>Receiving Antithrombic Treatment</a:t>
            </a:r>
            <a:endParaRPr lang="en-US" sz="1200" dirty="0">
              <a:latin typeface="Verdana" pitchFamily="34" charset="0"/>
            </a:endParaRPr>
          </a:p>
          <a:p>
            <a:pPr algn="ctr">
              <a:defRPr sz="10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 dirty="0"/>
          </a:p>
        </c:rich>
      </c:tx>
      <c:layout>
        <c:manualLayout>
          <c:xMode val="edge"/>
          <c:yMode val="edge"/>
          <c:x val="0.24254560539097425"/>
          <c:y val="1.95758097058376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1671732522796353E-2"/>
          <c:y val="0.13953488372093073"/>
          <c:w val="0.93313069908814594"/>
          <c:h val="0.76550387596899261"/>
        </c:manualLayout>
      </c:layout>
      <c:lineChart>
        <c:grouping val="standard"/>
        <c:varyColors val="0"/>
        <c:ser>
          <c:idx val="1"/>
          <c:order val="0"/>
          <c:tx>
            <c:strRef>
              <c:f>Sheet3!$H$1</c:f>
              <c:strCache>
                <c:ptCount val="1"/>
                <c:pt idx="0">
                  <c:v>UCL1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UCL=0.89416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Sheet3!$H$2:$H$35</c:f>
              <c:numCache>
                <c:formatCode>General</c:formatCode>
                <c:ptCount val="34"/>
                <c:pt idx="0">
                  <c:v>0.89415910483722572</c:v>
                </c:pt>
                <c:pt idx="1">
                  <c:v>0.8909891983734417</c:v>
                </c:pt>
                <c:pt idx="2">
                  <c:v>0.89056387496952383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Sheet3!$I$1</c:f>
              <c:strCache>
                <c:ptCount val="1"/>
                <c:pt idx="0">
                  <c:v>LCL1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LCL=0.71897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Sheet3!$I$2:$I$35</c:f>
              <c:numCache>
                <c:formatCode>General</c:formatCode>
                <c:ptCount val="34"/>
                <c:pt idx="0">
                  <c:v>0.71896697461009729</c:v>
                </c:pt>
                <c:pt idx="1">
                  <c:v>0.7221368810738813</c:v>
                </c:pt>
                <c:pt idx="2">
                  <c:v>0.72256220447779917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Sheet3!$J$1</c:f>
              <c:strCache>
                <c:ptCount val="1"/>
                <c:pt idx="0">
                  <c:v>CEN1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CEN=0.80656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Sheet3!$J$2:$J$35</c:f>
              <c:numCache>
                <c:formatCode>General</c:formatCode>
                <c:ptCount val="34"/>
                <c:pt idx="0">
                  <c:v>0.8065630397236615</c:v>
                </c:pt>
                <c:pt idx="1">
                  <c:v>0.8065630397236615</c:v>
                </c:pt>
                <c:pt idx="2">
                  <c:v>0.8065630397236615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Sheet3!$K$1</c:f>
              <c:strCache>
                <c:ptCount val="1"/>
                <c:pt idx="0">
                  <c:v>ZAUPR1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Sheet3!$K$2:$K$35</c:f>
              <c:numCache>
                <c:formatCode>General</c:formatCode>
                <c:ptCount val="34"/>
                <c:pt idx="0">
                  <c:v>0.86496041646603761</c:v>
                </c:pt>
                <c:pt idx="1">
                  <c:v>0.8628471454901816</c:v>
                </c:pt>
                <c:pt idx="2">
                  <c:v>0.86256359655423642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Sheet3!$L$1</c:f>
              <c:strCache>
                <c:ptCount val="1"/>
                <c:pt idx="0">
                  <c:v>ZALWR1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Sheet3!$L$2:$L$35</c:f>
              <c:numCache>
                <c:formatCode>General</c:formatCode>
                <c:ptCount val="34"/>
                <c:pt idx="0">
                  <c:v>0.7481656629812854</c:v>
                </c:pt>
                <c:pt idx="1">
                  <c:v>0.7502789339571414</c:v>
                </c:pt>
                <c:pt idx="2">
                  <c:v>0.75056248289308658</c:v>
                </c:pt>
              </c:numCache>
            </c:numRef>
          </c:val>
          <c:smooth val="0"/>
        </c:ser>
        <c:ser>
          <c:idx val="6"/>
          <c:order val="5"/>
          <c:tx>
            <c:strRef>
              <c:f>Sheet3!$M$1</c:f>
              <c:strCache>
                <c:ptCount val="1"/>
                <c:pt idx="0">
                  <c:v>ZBUPR1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Sheet3!$M$2:$M$35</c:f>
              <c:numCache>
                <c:formatCode>General</c:formatCode>
                <c:ptCount val="34"/>
                <c:pt idx="0">
                  <c:v>0.83576172809484961</c:v>
                </c:pt>
                <c:pt idx="1">
                  <c:v>0.83470509260692161</c:v>
                </c:pt>
                <c:pt idx="2">
                  <c:v>0.83456331813894891</c:v>
                </c:pt>
              </c:numCache>
            </c:numRef>
          </c:val>
          <c:smooth val="0"/>
        </c:ser>
        <c:ser>
          <c:idx val="7"/>
          <c:order val="6"/>
          <c:tx>
            <c:strRef>
              <c:f>Sheet3!$N$1</c:f>
              <c:strCache>
                <c:ptCount val="1"/>
                <c:pt idx="0">
                  <c:v>ZBLWR1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Sheet3!$N$2:$N$35</c:f>
              <c:numCache>
                <c:formatCode>General</c:formatCode>
                <c:ptCount val="34"/>
                <c:pt idx="0">
                  <c:v>0.77736435135247339</c:v>
                </c:pt>
                <c:pt idx="1">
                  <c:v>0.7784209868404014</c:v>
                </c:pt>
                <c:pt idx="2">
                  <c:v>0.7785627613083741</c:v>
                </c:pt>
              </c:numCache>
            </c:numRef>
          </c:val>
          <c:smooth val="0"/>
        </c:ser>
        <c:ser>
          <c:idx val="0"/>
          <c:order val="7"/>
          <c:tx>
            <c:strRef>
              <c:f>Sheet3!$O$1</c:f>
              <c:strCache>
                <c:ptCount val="1"/>
                <c:pt idx="0">
                  <c:v>PRISERIES1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Sheet3!$O$2:$O$35</c:f>
              <c:numCache>
                <c:formatCode>General</c:formatCode>
                <c:ptCount val="34"/>
                <c:pt idx="0">
                  <c:v>0.81967213114754101</c:v>
                </c:pt>
                <c:pt idx="1">
                  <c:v>0.82233502538071068</c:v>
                </c:pt>
                <c:pt idx="2">
                  <c:v>0.77889447236180909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Sheet3!$P$1</c:f>
              <c:strCache>
                <c:ptCount val="1"/>
                <c:pt idx="0">
                  <c:v>UCL2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3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UCL=0.93305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Sheet3!$P$2:$P$35</c:f>
              <c:numCache>
                <c:formatCode>General</c:formatCode>
                <c:ptCount val="34"/>
                <c:pt idx="3">
                  <c:v>0.93305465926509423</c:v>
                </c:pt>
                <c:pt idx="4">
                  <c:v>0.93051611652360311</c:v>
                </c:pt>
                <c:pt idx="5">
                  <c:v>0.93510146974370212</c:v>
                </c:pt>
                <c:pt idx="6">
                  <c:v>0.92216833874342707</c:v>
                </c:pt>
                <c:pt idx="7">
                  <c:v>0.93235093585546402</c:v>
                </c:pt>
                <c:pt idx="8">
                  <c:v>0.93019731614118362</c:v>
                </c:pt>
                <c:pt idx="9">
                  <c:v>0.92295180512317854</c:v>
                </c:pt>
                <c:pt idx="10">
                  <c:v>0.93235093585546402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Sheet3!$Q$1</c:f>
              <c:strCache>
                <c:ptCount val="1"/>
                <c:pt idx="0">
                  <c:v>LCL2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3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LCL=0.78739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Sheet3!$Q$2:$Q$35</c:f>
              <c:numCache>
                <c:formatCode>General</c:formatCode>
                <c:ptCount val="34"/>
                <c:pt idx="3">
                  <c:v>0.78738732968518199</c:v>
                </c:pt>
                <c:pt idx="4">
                  <c:v>0.78992587242667311</c:v>
                </c:pt>
                <c:pt idx="5">
                  <c:v>0.78534051920657411</c:v>
                </c:pt>
                <c:pt idx="6">
                  <c:v>0.79827365020684915</c:v>
                </c:pt>
                <c:pt idx="7">
                  <c:v>0.7880910530948122</c:v>
                </c:pt>
                <c:pt idx="8">
                  <c:v>0.79024467280909261</c:v>
                </c:pt>
                <c:pt idx="9">
                  <c:v>0.79749018382709769</c:v>
                </c:pt>
                <c:pt idx="10">
                  <c:v>0.7880910530948122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Sheet3!$R$1</c:f>
              <c:strCache>
                <c:ptCount val="1"/>
                <c:pt idx="0">
                  <c:v>CEN2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3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CEN=0.86022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Sheet3!$R$2:$R$35</c:f>
              <c:numCache>
                <c:formatCode>General</c:formatCode>
                <c:ptCount val="34"/>
                <c:pt idx="3">
                  <c:v>0.86022099447513811</c:v>
                </c:pt>
                <c:pt idx="4">
                  <c:v>0.86022099447513811</c:v>
                </c:pt>
                <c:pt idx="5">
                  <c:v>0.86022099447513811</c:v>
                </c:pt>
                <c:pt idx="6">
                  <c:v>0.86022099447513811</c:v>
                </c:pt>
                <c:pt idx="7">
                  <c:v>0.86022099447513811</c:v>
                </c:pt>
                <c:pt idx="8">
                  <c:v>0.86022099447513811</c:v>
                </c:pt>
                <c:pt idx="9">
                  <c:v>0.86022099447513811</c:v>
                </c:pt>
                <c:pt idx="10">
                  <c:v>0.86022099447513811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Sheet3!$S$1</c:f>
              <c:strCache>
                <c:ptCount val="1"/>
                <c:pt idx="0">
                  <c:v>ZAUPR2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Sheet3!$S$2:$S$35</c:f>
              <c:numCache>
                <c:formatCode>General</c:formatCode>
                <c:ptCount val="34"/>
                <c:pt idx="3">
                  <c:v>0.90877677100177556</c:v>
                </c:pt>
                <c:pt idx="4">
                  <c:v>0.90708440917411481</c:v>
                </c:pt>
                <c:pt idx="5">
                  <c:v>0.91014131132084741</c:v>
                </c:pt>
                <c:pt idx="6">
                  <c:v>0.90151922398733075</c:v>
                </c:pt>
                <c:pt idx="7">
                  <c:v>0.90830762206202209</c:v>
                </c:pt>
                <c:pt idx="8">
                  <c:v>0.90687187558583515</c:v>
                </c:pt>
                <c:pt idx="9">
                  <c:v>0.9020415349071651</c:v>
                </c:pt>
                <c:pt idx="10">
                  <c:v>0.90830762206202209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Sheet3!$T$1</c:f>
              <c:strCache>
                <c:ptCount val="1"/>
                <c:pt idx="0">
                  <c:v>ZALWR2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Sheet3!$T$2:$T$35</c:f>
              <c:numCache>
                <c:formatCode>General</c:formatCode>
                <c:ptCount val="34"/>
                <c:pt idx="3">
                  <c:v>0.81166521794850066</c:v>
                </c:pt>
                <c:pt idx="4">
                  <c:v>0.81335757977616141</c:v>
                </c:pt>
                <c:pt idx="5">
                  <c:v>0.81030067762942881</c:v>
                </c:pt>
                <c:pt idx="6">
                  <c:v>0.81892276496294547</c:v>
                </c:pt>
                <c:pt idx="7">
                  <c:v>0.81213436688825413</c:v>
                </c:pt>
                <c:pt idx="8">
                  <c:v>0.81357011336444107</c:v>
                </c:pt>
                <c:pt idx="9">
                  <c:v>0.81840045404311113</c:v>
                </c:pt>
                <c:pt idx="10">
                  <c:v>0.81213436688825413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Sheet3!$U$1</c:f>
              <c:strCache>
                <c:ptCount val="1"/>
                <c:pt idx="0">
                  <c:v>ZBUPR2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Sheet3!$U$2:$U$35</c:f>
              <c:numCache>
                <c:formatCode>General</c:formatCode>
                <c:ptCount val="34"/>
                <c:pt idx="3">
                  <c:v>0.88449888273845678</c:v>
                </c:pt>
                <c:pt idx="4">
                  <c:v>0.88365270182462641</c:v>
                </c:pt>
                <c:pt idx="5">
                  <c:v>0.88518115289799282</c:v>
                </c:pt>
                <c:pt idx="6">
                  <c:v>0.88087010923123443</c:v>
                </c:pt>
                <c:pt idx="7">
                  <c:v>0.88426430826858005</c:v>
                </c:pt>
                <c:pt idx="8">
                  <c:v>0.88354643503048658</c:v>
                </c:pt>
                <c:pt idx="9">
                  <c:v>0.88113126469115155</c:v>
                </c:pt>
                <c:pt idx="10">
                  <c:v>0.88426430826858005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Sheet3!$V$1</c:f>
              <c:strCache>
                <c:ptCount val="1"/>
                <c:pt idx="0">
                  <c:v>ZBLWR2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Sheet3!$V$2:$V$35</c:f>
              <c:numCache>
                <c:formatCode>General</c:formatCode>
                <c:ptCount val="34"/>
                <c:pt idx="3">
                  <c:v>0.83594310621181944</c:v>
                </c:pt>
                <c:pt idx="4">
                  <c:v>0.83678928712564982</c:v>
                </c:pt>
                <c:pt idx="5">
                  <c:v>0.83526083605228341</c:v>
                </c:pt>
                <c:pt idx="6">
                  <c:v>0.83957187971904179</c:v>
                </c:pt>
                <c:pt idx="7">
                  <c:v>0.83617768068169618</c:v>
                </c:pt>
                <c:pt idx="8">
                  <c:v>0.83689555391978965</c:v>
                </c:pt>
                <c:pt idx="9">
                  <c:v>0.83931072425912467</c:v>
                </c:pt>
                <c:pt idx="10">
                  <c:v>0.83617768068169618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Sheet3!$W$1</c:f>
              <c:strCache>
                <c:ptCount val="1"/>
                <c:pt idx="0">
                  <c:v>PRISERIES2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  <a:effectLst/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Sheet3!$W$2:$W$35</c:f>
              <c:numCache>
                <c:formatCode>General</c:formatCode>
                <c:ptCount val="34"/>
                <c:pt idx="3">
                  <c:v>0.84803921568627449</c:v>
                </c:pt>
                <c:pt idx="4">
                  <c:v>0.85388127853881279</c:v>
                </c:pt>
                <c:pt idx="5">
                  <c:v>0.86528497409326421</c:v>
                </c:pt>
                <c:pt idx="6">
                  <c:v>0.84397163120567376</c:v>
                </c:pt>
                <c:pt idx="7">
                  <c:v>0.86057692307692313</c:v>
                </c:pt>
                <c:pt idx="8">
                  <c:v>0.87330316742081449</c:v>
                </c:pt>
                <c:pt idx="9">
                  <c:v>0.87272727272727268</c:v>
                </c:pt>
                <c:pt idx="10">
                  <c:v>0.86538461538461542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Sheet3!$X$1</c:f>
              <c:strCache>
                <c:ptCount val="1"/>
                <c:pt idx="0">
                  <c:v>UCL3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11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UCL=0.972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Sheet3!$X$2:$X$35</c:f>
              <c:numCache>
                <c:formatCode>General</c:formatCode>
                <c:ptCount val="34"/>
                <c:pt idx="11">
                  <c:v>0.97199689930603217</c:v>
                </c:pt>
                <c:pt idx="12">
                  <c:v>0.96744771054054013</c:v>
                </c:pt>
                <c:pt idx="13">
                  <c:v>0.96986849853607626</c:v>
                </c:pt>
                <c:pt idx="14">
                  <c:v>0.96918155891637037</c:v>
                </c:pt>
                <c:pt idx="15">
                  <c:v>0.97280693155483855</c:v>
                </c:pt>
                <c:pt idx="16">
                  <c:v>0.97923881311435612</c:v>
                </c:pt>
                <c:pt idx="17">
                  <c:v>0.96889549132644492</c:v>
                </c:pt>
                <c:pt idx="18">
                  <c:v>0.96966938003813641</c:v>
                </c:pt>
                <c:pt idx="19">
                  <c:v>0.97749446156018127</c:v>
                </c:pt>
                <c:pt idx="20">
                  <c:v>0.96918155891637037</c:v>
                </c:pt>
                <c:pt idx="21">
                  <c:v>0.97617402219786009</c:v>
                </c:pt>
                <c:pt idx="22">
                  <c:v>0.97090024819863352</c:v>
                </c:pt>
                <c:pt idx="23">
                  <c:v>0.97245528728691688</c:v>
                </c:pt>
                <c:pt idx="24">
                  <c:v>0.97133074574075862</c:v>
                </c:pt>
                <c:pt idx="25">
                  <c:v>0.97365498027834185</c:v>
                </c:pt>
                <c:pt idx="26">
                  <c:v>0.96588073799179675</c:v>
                </c:pt>
                <c:pt idx="27">
                  <c:v>0.97257174062995344</c:v>
                </c:pt>
                <c:pt idx="28">
                  <c:v>0.97991264639854225</c:v>
                </c:pt>
                <c:pt idx="29">
                  <c:v>0.98386042309607602</c:v>
                </c:pt>
                <c:pt idx="30">
                  <c:v>0.97674981995339694</c:v>
                </c:pt>
                <c:pt idx="31">
                  <c:v>0.97561499591925138</c:v>
                </c:pt>
                <c:pt idx="32">
                  <c:v>0.98226836033680875</c:v>
                </c:pt>
                <c:pt idx="33">
                  <c:v>0.98188822152845268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Sheet3!$Y$1</c:f>
              <c:strCache>
                <c:ptCount val="1"/>
                <c:pt idx="0">
                  <c:v>LCL3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11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LCL=0.86519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Sheet3!$Y$2:$Y$35</c:f>
              <c:numCache>
                <c:formatCode>General</c:formatCode>
                <c:ptCount val="34"/>
                <c:pt idx="11">
                  <c:v>0.8651944587186593</c:v>
                </c:pt>
                <c:pt idx="12">
                  <c:v>0.86974364748415134</c:v>
                </c:pt>
                <c:pt idx="13">
                  <c:v>0.86732285948861521</c:v>
                </c:pt>
                <c:pt idx="14">
                  <c:v>0.8680097991083211</c:v>
                </c:pt>
                <c:pt idx="15">
                  <c:v>0.86438442646985292</c:v>
                </c:pt>
                <c:pt idx="16">
                  <c:v>0.85795254491033535</c:v>
                </c:pt>
                <c:pt idx="17">
                  <c:v>0.86829586669824654</c:v>
                </c:pt>
                <c:pt idx="18">
                  <c:v>0.86752197798655506</c:v>
                </c:pt>
                <c:pt idx="19">
                  <c:v>0.8596968964645102</c:v>
                </c:pt>
                <c:pt idx="20">
                  <c:v>0.8680097991083211</c:v>
                </c:pt>
                <c:pt idx="21">
                  <c:v>0.86101733582683138</c:v>
                </c:pt>
                <c:pt idx="22">
                  <c:v>0.86629110982605795</c:v>
                </c:pt>
                <c:pt idx="23">
                  <c:v>0.86473607073777459</c:v>
                </c:pt>
                <c:pt idx="24">
                  <c:v>0.86586061228393285</c:v>
                </c:pt>
                <c:pt idx="25">
                  <c:v>0.86353637774634961</c:v>
                </c:pt>
                <c:pt idx="26">
                  <c:v>0.87131062003289472</c:v>
                </c:pt>
                <c:pt idx="27">
                  <c:v>0.86461961739473803</c:v>
                </c:pt>
                <c:pt idx="28">
                  <c:v>0.85727871162614921</c:v>
                </c:pt>
                <c:pt idx="29">
                  <c:v>0.85333093492861545</c:v>
                </c:pt>
                <c:pt idx="30">
                  <c:v>0.86044153807129453</c:v>
                </c:pt>
                <c:pt idx="31">
                  <c:v>0.86157636210544009</c:v>
                </c:pt>
                <c:pt idx="32">
                  <c:v>0.85492299768788271</c:v>
                </c:pt>
                <c:pt idx="33">
                  <c:v>0.85530313649623879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Sheet3!$Z$1</c:f>
              <c:strCache>
                <c:ptCount val="1"/>
                <c:pt idx="0">
                  <c:v>CEN3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11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CEN=0.9186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Sheet3!$Z$2:$Z$35</c:f>
              <c:numCache>
                <c:formatCode>General</c:formatCode>
                <c:ptCount val="34"/>
                <c:pt idx="11">
                  <c:v>0.91859567901234573</c:v>
                </c:pt>
                <c:pt idx="12">
                  <c:v>0.91859567901234573</c:v>
                </c:pt>
                <c:pt idx="13">
                  <c:v>0.91859567901234573</c:v>
                </c:pt>
                <c:pt idx="14">
                  <c:v>0.91859567901234573</c:v>
                </c:pt>
                <c:pt idx="15">
                  <c:v>0.91859567901234573</c:v>
                </c:pt>
                <c:pt idx="16">
                  <c:v>0.91859567901234573</c:v>
                </c:pt>
                <c:pt idx="17">
                  <c:v>0.91859567901234573</c:v>
                </c:pt>
                <c:pt idx="18">
                  <c:v>0.91859567901234573</c:v>
                </c:pt>
                <c:pt idx="19">
                  <c:v>0.91859567901234573</c:v>
                </c:pt>
                <c:pt idx="20">
                  <c:v>0.91859567901234573</c:v>
                </c:pt>
                <c:pt idx="21">
                  <c:v>0.91859567901234573</c:v>
                </c:pt>
                <c:pt idx="22">
                  <c:v>0.91859567901234573</c:v>
                </c:pt>
                <c:pt idx="23">
                  <c:v>0.91859567901234573</c:v>
                </c:pt>
                <c:pt idx="24">
                  <c:v>0.91859567901234573</c:v>
                </c:pt>
                <c:pt idx="25">
                  <c:v>0.91859567901234573</c:v>
                </c:pt>
                <c:pt idx="26">
                  <c:v>0.91859567901234573</c:v>
                </c:pt>
                <c:pt idx="27">
                  <c:v>0.91859567901234573</c:v>
                </c:pt>
                <c:pt idx="28">
                  <c:v>0.91859567901234573</c:v>
                </c:pt>
                <c:pt idx="29">
                  <c:v>0.91859567901234573</c:v>
                </c:pt>
                <c:pt idx="30">
                  <c:v>0.91859567901234573</c:v>
                </c:pt>
                <c:pt idx="31">
                  <c:v>0.91859567901234573</c:v>
                </c:pt>
                <c:pt idx="32">
                  <c:v>0.91859567901234573</c:v>
                </c:pt>
                <c:pt idx="33">
                  <c:v>0.91859567901234573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Sheet3!$AA$1</c:f>
              <c:strCache>
                <c:ptCount val="1"/>
                <c:pt idx="0">
                  <c:v>ZAUPR3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Sheet3!$AA$2:$AA$35</c:f>
              <c:numCache>
                <c:formatCode>General</c:formatCode>
                <c:ptCount val="34"/>
                <c:pt idx="11">
                  <c:v>0.95419649254146999</c:v>
                </c:pt>
                <c:pt idx="12">
                  <c:v>0.95116370003114203</c:v>
                </c:pt>
                <c:pt idx="13">
                  <c:v>0.95277755869483272</c:v>
                </c:pt>
                <c:pt idx="14">
                  <c:v>0.95231959894836216</c:v>
                </c:pt>
                <c:pt idx="15">
                  <c:v>0.95473651404067428</c:v>
                </c:pt>
                <c:pt idx="16">
                  <c:v>0.95902443508035262</c:v>
                </c:pt>
                <c:pt idx="17">
                  <c:v>0.95212888722174516</c:v>
                </c:pt>
                <c:pt idx="18">
                  <c:v>0.95264481302953952</c:v>
                </c:pt>
                <c:pt idx="19">
                  <c:v>0.95786153404423613</c:v>
                </c:pt>
                <c:pt idx="20">
                  <c:v>0.95231959894836216</c:v>
                </c:pt>
                <c:pt idx="21">
                  <c:v>0.95698124113602201</c:v>
                </c:pt>
                <c:pt idx="22">
                  <c:v>0.95346539180320422</c:v>
                </c:pt>
                <c:pt idx="23">
                  <c:v>0.95450208452872654</c:v>
                </c:pt>
                <c:pt idx="24">
                  <c:v>0.95375239016462099</c:v>
                </c:pt>
                <c:pt idx="25">
                  <c:v>0.95530187985634318</c:v>
                </c:pt>
                <c:pt idx="26">
                  <c:v>0.95011905166531307</c:v>
                </c:pt>
                <c:pt idx="27">
                  <c:v>0.95457972009075087</c:v>
                </c:pt>
                <c:pt idx="28">
                  <c:v>0.95947365726981004</c:v>
                </c:pt>
                <c:pt idx="29">
                  <c:v>0.96210550840149922</c:v>
                </c:pt>
                <c:pt idx="30">
                  <c:v>0.95736510630637983</c:v>
                </c:pt>
                <c:pt idx="31">
                  <c:v>0.9566085569502828</c:v>
                </c:pt>
                <c:pt idx="32">
                  <c:v>0.96104413322865445</c:v>
                </c:pt>
                <c:pt idx="33">
                  <c:v>0.96079070735641703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Sheet3!$AB$1</c:f>
              <c:strCache>
                <c:ptCount val="1"/>
                <c:pt idx="0">
                  <c:v>ZALWR3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Sheet3!$AB$2:$AB$35</c:f>
              <c:numCache>
                <c:formatCode>General</c:formatCode>
                <c:ptCount val="34"/>
                <c:pt idx="11">
                  <c:v>0.88299486548322148</c:v>
                </c:pt>
                <c:pt idx="12">
                  <c:v>0.88602765799354943</c:v>
                </c:pt>
                <c:pt idx="13">
                  <c:v>0.88441379932985875</c:v>
                </c:pt>
                <c:pt idx="14">
                  <c:v>0.88487175907632931</c:v>
                </c:pt>
                <c:pt idx="15">
                  <c:v>0.88245484398401719</c:v>
                </c:pt>
                <c:pt idx="16">
                  <c:v>0.87816692294433885</c:v>
                </c:pt>
                <c:pt idx="17">
                  <c:v>0.88506247080294631</c:v>
                </c:pt>
                <c:pt idx="18">
                  <c:v>0.88454654499515195</c:v>
                </c:pt>
                <c:pt idx="19">
                  <c:v>0.87932982398045534</c:v>
                </c:pt>
                <c:pt idx="20">
                  <c:v>0.88487175907632931</c:v>
                </c:pt>
                <c:pt idx="21">
                  <c:v>0.88021011688866946</c:v>
                </c:pt>
                <c:pt idx="22">
                  <c:v>0.88372596622148725</c:v>
                </c:pt>
                <c:pt idx="23">
                  <c:v>0.88268927349596493</c:v>
                </c:pt>
                <c:pt idx="24">
                  <c:v>0.88343896786007048</c:v>
                </c:pt>
                <c:pt idx="25">
                  <c:v>0.88188947816834828</c:v>
                </c:pt>
                <c:pt idx="26">
                  <c:v>0.88707230635937839</c:v>
                </c:pt>
                <c:pt idx="27">
                  <c:v>0.8826116379339406</c:v>
                </c:pt>
                <c:pt idx="28">
                  <c:v>0.87771770075488142</c:v>
                </c:pt>
                <c:pt idx="29">
                  <c:v>0.87508584962319225</c:v>
                </c:pt>
                <c:pt idx="30">
                  <c:v>0.87982625171831164</c:v>
                </c:pt>
                <c:pt idx="31">
                  <c:v>0.88058280107440867</c:v>
                </c:pt>
                <c:pt idx="32">
                  <c:v>0.87614722479603702</c:v>
                </c:pt>
                <c:pt idx="33">
                  <c:v>0.87640065066827444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Sheet3!$AC$1</c:f>
              <c:strCache>
                <c:ptCount val="1"/>
                <c:pt idx="0">
                  <c:v>ZBUPR3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Sheet3!$AC$2:$AC$35</c:f>
              <c:numCache>
                <c:formatCode>General</c:formatCode>
                <c:ptCount val="34"/>
                <c:pt idx="11">
                  <c:v>0.93639608577690792</c:v>
                </c:pt>
                <c:pt idx="12">
                  <c:v>0.93487968952174383</c:v>
                </c:pt>
                <c:pt idx="13">
                  <c:v>0.93568661885358928</c:v>
                </c:pt>
                <c:pt idx="14">
                  <c:v>0.93545763898035394</c:v>
                </c:pt>
                <c:pt idx="15">
                  <c:v>0.93666609652651001</c:v>
                </c:pt>
                <c:pt idx="16">
                  <c:v>0.93881005704634923</c:v>
                </c:pt>
                <c:pt idx="17">
                  <c:v>0.9353622831170455</c:v>
                </c:pt>
                <c:pt idx="18">
                  <c:v>0.93562024602094263</c:v>
                </c:pt>
                <c:pt idx="19">
                  <c:v>0.93822860652829088</c:v>
                </c:pt>
                <c:pt idx="20">
                  <c:v>0.93545763898035394</c:v>
                </c:pt>
                <c:pt idx="21">
                  <c:v>0.93778846007418382</c:v>
                </c:pt>
                <c:pt idx="22">
                  <c:v>0.93603053540777503</c:v>
                </c:pt>
                <c:pt idx="23">
                  <c:v>0.93654888177053608</c:v>
                </c:pt>
                <c:pt idx="24">
                  <c:v>0.93617403458848336</c:v>
                </c:pt>
                <c:pt idx="25">
                  <c:v>0.9369487794343444</c:v>
                </c:pt>
                <c:pt idx="26">
                  <c:v>0.9343573653388294</c:v>
                </c:pt>
                <c:pt idx="27">
                  <c:v>0.9365876995515483</c:v>
                </c:pt>
                <c:pt idx="28">
                  <c:v>0.93903466814107794</c:v>
                </c:pt>
                <c:pt idx="29">
                  <c:v>0.94035059370692253</c:v>
                </c:pt>
                <c:pt idx="30">
                  <c:v>0.93798039265936284</c:v>
                </c:pt>
                <c:pt idx="31">
                  <c:v>0.93760211798131432</c:v>
                </c:pt>
                <c:pt idx="32">
                  <c:v>0.93981990612050004</c:v>
                </c:pt>
                <c:pt idx="33">
                  <c:v>0.93969319318438138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Sheet3!$AD$1</c:f>
              <c:strCache>
                <c:ptCount val="1"/>
                <c:pt idx="0">
                  <c:v>ZBLWR3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Sheet3!$AD$2:$AD$35</c:f>
              <c:numCache>
                <c:formatCode>General</c:formatCode>
                <c:ptCount val="34"/>
                <c:pt idx="11">
                  <c:v>0.90079527224778355</c:v>
                </c:pt>
                <c:pt idx="12">
                  <c:v>0.90231166850294764</c:v>
                </c:pt>
                <c:pt idx="13">
                  <c:v>0.90150473917110219</c:v>
                </c:pt>
                <c:pt idx="14">
                  <c:v>0.90173371904433752</c:v>
                </c:pt>
                <c:pt idx="15">
                  <c:v>0.90052526149818146</c:v>
                </c:pt>
                <c:pt idx="16">
                  <c:v>0.89838130097834223</c:v>
                </c:pt>
                <c:pt idx="17">
                  <c:v>0.90182907490764597</c:v>
                </c:pt>
                <c:pt idx="18">
                  <c:v>0.90157111200374884</c:v>
                </c:pt>
                <c:pt idx="19">
                  <c:v>0.89896275149640059</c:v>
                </c:pt>
                <c:pt idx="20">
                  <c:v>0.90173371904433752</c:v>
                </c:pt>
                <c:pt idx="21">
                  <c:v>0.89940289795050765</c:v>
                </c:pt>
                <c:pt idx="22">
                  <c:v>0.90116082261691643</c:v>
                </c:pt>
                <c:pt idx="23">
                  <c:v>0.90064247625415539</c:v>
                </c:pt>
                <c:pt idx="24">
                  <c:v>0.90101732343620811</c:v>
                </c:pt>
                <c:pt idx="25">
                  <c:v>0.90024257859034706</c:v>
                </c:pt>
                <c:pt idx="26">
                  <c:v>0.90283399268586206</c:v>
                </c:pt>
                <c:pt idx="27">
                  <c:v>0.90060365847314316</c:v>
                </c:pt>
                <c:pt idx="28">
                  <c:v>0.89815668988361352</c:v>
                </c:pt>
                <c:pt idx="29">
                  <c:v>0.89684076431776893</c:v>
                </c:pt>
                <c:pt idx="30">
                  <c:v>0.89921096536532863</c:v>
                </c:pt>
                <c:pt idx="31">
                  <c:v>0.89958924004337715</c:v>
                </c:pt>
                <c:pt idx="32">
                  <c:v>0.89737145190419143</c:v>
                </c:pt>
                <c:pt idx="33">
                  <c:v>0.89749816484031009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Sheet3!$AE$1</c:f>
              <c:strCache>
                <c:ptCount val="1"/>
                <c:pt idx="0">
                  <c:v>PRISERIES3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  <a:effectLst/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Pt>
            <c:idx val="29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cat>
            <c:numRef>
              <c:f>Sheet3!$G$2:$G$35</c:f>
              <c:numCache>
                <c:formatCode>m/d/yyyy</c:formatCode>
                <c:ptCount val="34"/>
                <c:pt idx="0">
                  <c:v>40603</c:v>
                </c:pt>
                <c:pt idx="1">
                  <c:v>40634</c:v>
                </c:pt>
                <c:pt idx="2">
                  <c:v>40664</c:v>
                </c:pt>
                <c:pt idx="3">
                  <c:v>40695</c:v>
                </c:pt>
                <c:pt idx="4">
                  <c:v>40725</c:v>
                </c:pt>
                <c:pt idx="5">
                  <c:v>40756</c:v>
                </c:pt>
                <c:pt idx="6">
                  <c:v>40787</c:v>
                </c:pt>
                <c:pt idx="7">
                  <c:v>40817</c:v>
                </c:pt>
                <c:pt idx="8">
                  <c:v>40848</c:v>
                </c:pt>
                <c:pt idx="9">
                  <c:v>40878</c:v>
                </c:pt>
                <c:pt idx="10">
                  <c:v>40909</c:v>
                </c:pt>
                <c:pt idx="11">
                  <c:v>40940</c:v>
                </c:pt>
                <c:pt idx="12">
                  <c:v>40969</c:v>
                </c:pt>
                <c:pt idx="13">
                  <c:v>41000</c:v>
                </c:pt>
                <c:pt idx="14">
                  <c:v>41030</c:v>
                </c:pt>
                <c:pt idx="15">
                  <c:v>41061</c:v>
                </c:pt>
                <c:pt idx="16">
                  <c:v>41091</c:v>
                </c:pt>
                <c:pt idx="17">
                  <c:v>41122</c:v>
                </c:pt>
                <c:pt idx="18">
                  <c:v>41153</c:v>
                </c:pt>
                <c:pt idx="19">
                  <c:v>41183</c:v>
                </c:pt>
                <c:pt idx="20">
                  <c:v>41214</c:v>
                </c:pt>
                <c:pt idx="21">
                  <c:v>41244</c:v>
                </c:pt>
                <c:pt idx="22">
                  <c:v>41275</c:v>
                </c:pt>
                <c:pt idx="23">
                  <c:v>41306</c:v>
                </c:pt>
                <c:pt idx="24">
                  <c:v>41334</c:v>
                </c:pt>
                <c:pt idx="25">
                  <c:v>41365</c:v>
                </c:pt>
                <c:pt idx="26">
                  <c:v>41395</c:v>
                </c:pt>
                <c:pt idx="27">
                  <c:v>41426</c:v>
                </c:pt>
                <c:pt idx="28">
                  <c:v>41456</c:v>
                </c:pt>
                <c:pt idx="29">
                  <c:v>41487</c:v>
                </c:pt>
                <c:pt idx="30">
                  <c:v>41518</c:v>
                </c:pt>
                <c:pt idx="31">
                  <c:v>41548</c:v>
                </c:pt>
                <c:pt idx="32">
                  <c:v>41579</c:v>
                </c:pt>
                <c:pt idx="33">
                  <c:v>41609</c:v>
                </c:pt>
              </c:numCache>
            </c:numRef>
          </c:cat>
          <c:val>
            <c:numRef>
              <c:f>Sheet3!$AE$2:$AE$35</c:f>
              <c:numCache>
                <c:formatCode>General</c:formatCode>
                <c:ptCount val="34"/>
                <c:pt idx="11">
                  <c:v>0.92796610169491522</c:v>
                </c:pt>
                <c:pt idx="12">
                  <c:v>0.9042553191489362</c:v>
                </c:pt>
                <c:pt idx="13">
                  <c:v>0.9296875</c:v>
                </c:pt>
                <c:pt idx="14">
                  <c:v>0.92015209125475284</c:v>
                </c:pt>
                <c:pt idx="15">
                  <c:v>0.90393013100436681</c:v>
                </c:pt>
                <c:pt idx="16">
                  <c:v>0.87431693989071035</c:v>
                </c:pt>
                <c:pt idx="17">
                  <c:v>0.95112781954887216</c:v>
                </c:pt>
                <c:pt idx="18">
                  <c:v>0.91085271317829453</c:v>
                </c:pt>
                <c:pt idx="19">
                  <c:v>0.87628865979381443</c:v>
                </c:pt>
                <c:pt idx="20">
                  <c:v>0.90494296577946765</c:v>
                </c:pt>
                <c:pt idx="21">
                  <c:v>0.93103448275862066</c:v>
                </c:pt>
                <c:pt idx="22">
                  <c:v>0.91463414634146345</c:v>
                </c:pt>
                <c:pt idx="23">
                  <c:v>0.90086206896551724</c:v>
                </c:pt>
                <c:pt idx="24">
                  <c:v>0.9173553719008265</c:v>
                </c:pt>
                <c:pt idx="25">
                  <c:v>0.9144144144144144</c:v>
                </c:pt>
                <c:pt idx="26">
                  <c:v>0.9169435215946844</c:v>
                </c:pt>
                <c:pt idx="27">
                  <c:v>0.92640692640692646</c:v>
                </c:pt>
                <c:pt idx="28">
                  <c:v>0.88826815642458101</c:v>
                </c:pt>
                <c:pt idx="29">
                  <c:v>0.98734177215189878</c:v>
                </c:pt>
                <c:pt idx="30">
                  <c:v>0.94472361809045224</c:v>
                </c:pt>
                <c:pt idx="31">
                  <c:v>0.91787439613526567</c:v>
                </c:pt>
                <c:pt idx="32">
                  <c:v>0.92771084337349397</c:v>
                </c:pt>
                <c:pt idx="33">
                  <c:v>0.95238095238095233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7086336"/>
        <c:axId val="401447168"/>
      </c:lineChart>
      <c:catAx>
        <c:axId val="377086336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1800000" vert="horz"/>
          <a:lstStyle/>
          <a:p>
            <a:pPr>
              <a:defRPr sz="1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01447168"/>
        <c:crosses val="autoZero"/>
        <c:auto val="0"/>
        <c:lblAlgn val="ctr"/>
        <c:lblOffset val="100"/>
        <c:tickLblSkip val="2"/>
        <c:tickMarkSkip val="1"/>
        <c:noMultiLvlLbl val="0"/>
      </c:catAx>
      <c:valAx>
        <c:axId val="401447168"/>
        <c:scaling>
          <c:orientation val="minMax"/>
          <c:max val="1"/>
        </c:scaling>
        <c:delete val="0"/>
        <c:axPos val="l"/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77086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% of Patients (seen each Month, age ≥18) </a:t>
            </a:r>
          </a:p>
          <a:p>
            <a:pPr>
              <a:defRPr sz="1000" b="1" i="0" u="none" strike="noStrike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screened for Alcohol Use</a:t>
            </a:r>
          </a:p>
        </c:rich>
      </c:tx>
      <c:layout>
        <c:manualLayout>
          <c:xMode val="edge"/>
          <c:yMode val="edge"/>
          <c:x val="0.19774322024501978"/>
          <c:y val="1.903646592787012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9675245820566555E-2"/>
          <c:y val="0.13703551812967818"/>
          <c:w val="0.93313069908814594"/>
          <c:h val="0.75518672199170056"/>
        </c:manualLayout>
      </c:layout>
      <c:lineChart>
        <c:grouping val="standard"/>
        <c:varyColors val="0"/>
        <c:ser>
          <c:idx val="0"/>
          <c:order val="0"/>
          <c:tx>
            <c:strRef>
              <c:f>Sheet6!$O$1</c:f>
              <c:strCache>
                <c:ptCount val="1"/>
                <c:pt idx="0">
                  <c:v>PRISERIES1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3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4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5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6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7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8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9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0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1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2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3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4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5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6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7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8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9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0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1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2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3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4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5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6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7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8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9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30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31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32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33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cat>
            <c:strRef>
              <c:f>Sheet6!$G$2:$G$35</c:f>
              <c:strCache>
                <c:ptCount val="34"/>
                <c:pt idx="0">
                  <c:v>Baseline</c:v>
                </c:pt>
                <c:pt idx="1">
                  <c:v>3/1/2011</c:v>
                </c:pt>
                <c:pt idx="2">
                  <c:v>4/1/2011</c:v>
                </c:pt>
                <c:pt idx="3">
                  <c:v>5/1/2011</c:v>
                </c:pt>
                <c:pt idx="4">
                  <c:v>6/1/2011</c:v>
                </c:pt>
                <c:pt idx="5">
                  <c:v>7/1/2011</c:v>
                </c:pt>
                <c:pt idx="6">
                  <c:v>8/1/2011</c:v>
                </c:pt>
                <c:pt idx="7">
                  <c:v>9/1/2011</c:v>
                </c:pt>
                <c:pt idx="8">
                  <c:v>10/1/2011</c:v>
                </c:pt>
                <c:pt idx="9">
                  <c:v>11/1/2011</c:v>
                </c:pt>
                <c:pt idx="10">
                  <c:v>12/1/2011</c:v>
                </c:pt>
                <c:pt idx="11">
                  <c:v>1/1/2012</c:v>
                </c:pt>
                <c:pt idx="12">
                  <c:v>2/1/2012</c:v>
                </c:pt>
                <c:pt idx="13">
                  <c:v>3/1/2012</c:v>
                </c:pt>
                <c:pt idx="14">
                  <c:v>4/1/2012</c:v>
                </c:pt>
                <c:pt idx="15">
                  <c:v>5/1/2012</c:v>
                </c:pt>
                <c:pt idx="16">
                  <c:v>6/1/2012</c:v>
                </c:pt>
                <c:pt idx="17">
                  <c:v>7/1/2012</c:v>
                </c:pt>
                <c:pt idx="18">
                  <c:v>8/1/2012</c:v>
                </c:pt>
                <c:pt idx="19">
                  <c:v>9/1/2012</c:v>
                </c:pt>
                <c:pt idx="20">
                  <c:v>10/1/2012</c:v>
                </c:pt>
                <c:pt idx="21">
                  <c:v>11/1/2012</c:v>
                </c:pt>
                <c:pt idx="22">
                  <c:v>12/1/2012</c:v>
                </c:pt>
                <c:pt idx="23">
                  <c:v>1/1/2013</c:v>
                </c:pt>
                <c:pt idx="24">
                  <c:v>2/1/2013</c:v>
                </c:pt>
                <c:pt idx="25">
                  <c:v>3/1/2013</c:v>
                </c:pt>
                <c:pt idx="26">
                  <c:v>4/1/2013</c:v>
                </c:pt>
                <c:pt idx="27">
                  <c:v>5/1/2013</c:v>
                </c:pt>
                <c:pt idx="28">
                  <c:v>6/1/2013</c:v>
                </c:pt>
                <c:pt idx="29">
                  <c:v>7/1/2013</c:v>
                </c:pt>
                <c:pt idx="30">
                  <c:v>8/1/2013</c:v>
                </c:pt>
                <c:pt idx="31">
                  <c:v>9/1/2013</c:v>
                </c:pt>
                <c:pt idx="32">
                  <c:v>10/1/2013</c:v>
                </c:pt>
                <c:pt idx="33">
                  <c:v>11/1/2013</c:v>
                </c:pt>
              </c:strCache>
            </c:strRef>
          </c:cat>
          <c:val>
            <c:numRef>
              <c:f>Sheet6!$O$2:$O$35</c:f>
              <c:numCache>
                <c:formatCode>General</c:formatCode>
                <c:ptCount val="34"/>
                <c:pt idx="0">
                  <c:v>2.9311649016641451E-2</c:v>
                </c:pt>
                <c:pt idx="1">
                  <c:v>4.6337817638266068E-2</c:v>
                </c:pt>
                <c:pt idx="2">
                  <c:v>3.8113695090439277E-2</c:v>
                </c:pt>
                <c:pt idx="3">
                  <c:v>4.2328042328042326E-2</c:v>
                </c:pt>
                <c:pt idx="4">
                  <c:v>5.0224887556221891E-2</c:v>
                </c:pt>
                <c:pt idx="5">
                  <c:v>3.0159668835008872E-2</c:v>
                </c:pt>
                <c:pt idx="6">
                  <c:v>0.110310021629416</c:v>
                </c:pt>
                <c:pt idx="7">
                  <c:v>0.17795275590551182</c:v>
                </c:pt>
                <c:pt idx="8">
                  <c:v>0.20309477756286268</c:v>
                </c:pt>
                <c:pt idx="9">
                  <c:v>0.25538863487916397</c:v>
                </c:pt>
                <c:pt idx="10">
                  <c:v>0.27344632768361582</c:v>
                </c:pt>
                <c:pt idx="11">
                  <c:v>0.32511658894070622</c:v>
                </c:pt>
                <c:pt idx="12">
                  <c:v>0.41160773849232823</c:v>
                </c:pt>
                <c:pt idx="13">
                  <c:v>0.43706480985538299</c:v>
                </c:pt>
                <c:pt idx="14">
                  <c:v>0.48214285714285715</c:v>
                </c:pt>
                <c:pt idx="15">
                  <c:v>0.53655728267127234</c:v>
                </c:pt>
                <c:pt idx="16">
                  <c:v>0.50210084033613445</c:v>
                </c:pt>
                <c:pt idx="17">
                  <c:v>0.52279874213836475</c:v>
                </c:pt>
                <c:pt idx="18">
                  <c:v>0.56687898089171973</c:v>
                </c:pt>
                <c:pt idx="19">
                  <c:v>0.56827309236947787</c:v>
                </c:pt>
                <c:pt idx="20">
                  <c:v>0.53718500307314077</c:v>
                </c:pt>
                <c:pt idx="21">
                  <c:v>0.53004872766648614</c:v>
                </c:pt>
                <c:pt idx="22">
                  <c:v>0.50598802395209586</c:v>
                </c:pt>
                <c:pt idx="23">
                  <c:v>0.52409312398484031</c:v>
                </c:pt>
                <c:pt idx="24">
                  <c:v>0.50793650793650791</c:v>
                </c:pt>
                <c:pt idx="25">
                  <c:v>0.46265409717186368</c:v>
                </c:pt>
                <c:pt idx="26">
                  <c:v>0.50381150381150386</c:v>
                </c:pt>
                <c:pt idx="27">
                  <c:v>0.48141795311606633</c:v>
                </c:pt>
                <c:pt idx="28">
                  <c:v>0.46175637393767704</c:v>
                </c:pt>
                <c:pt idx="29">
                  <c:v>0.4507936507936508</c:v>
                </c:pt>
                <c:pt idx="30">
                  <c:v>0.46833333333333332</c:v>
                </c:pt>
                <c:pt idx="31">
                  <c:v>0.49740548554484804</c:v>
                </c:pt>
                <c:pt idx="32">
                  <c:v>0.48391420911528149</c:v>
                </c:pt>
                <c:pt idx="33">
                  <c:v>0.5059665871121718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139008"/>
        <c:axId val="170177664"/>
      </c:lineChart>
      <c:catAx>
        <c:axId val="170139008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270000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0177664"/>
        <c:crosses val="autoZero"/>
        <c:auto val="0"/>
        <c:lblAlgn val="ctr"/>
        <c:lblOffset val="100"/>
        <c:tickLblSkip val="2"/>
        <c:tickMarkSkip val="1"/>
        <c:noMultiLvlLbl val="0"/>
      </c:catAx>
      <c:valAx>
        <c:axId val="170177664"/>
        <c:scaling>
          <c:orientation val="minMax"/>
          <c:max val="1"/>
        </c:scaling>
        <c:delete val="0"/>
        <c:axPos val="l"/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01390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00" b="1" dirty="0"/>
              <a:t>% of patients seen in each month with an assessment of "Asthma" 
with an Asthma Action Plan within the preceding 12 months
</a:t>
            </a:r>
          </a:p>
        </c:rich>
      </c:tx>
      <c:layout>
        <c:manualLayout>
          <c:xMode val="edge"/>
          <c:yMode val="edge"/>
          <c:x val="0.12412672743751486"/>
          <c:y val="2.56407072692553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2473995718887854E-2"/>
          <c:y val="0.15162966799364649"/>
          <c:w val="0.93313069908814594"/>
          <c:h val="0.76550387596899261"/>
        </c:manualLayout>
      </c:layout>
      <c:lineChart>
        <c:grouping val="standard"/>
        <c:varyColors val="0"/>
        <c:ser>
          <c:idx val="1"/>
          <c:order val="0"/>
          <c:tx>
            <c:strRef>
              <c:f>Sheet7!$H$1</c:f>
              <c:strCache>
                <c:ptCount val="1"/>
                <c:pt idx="0">
                  <c:v>UCL1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UCL=0.18588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Sheet7!$H$2:$H$22</c:f>
              <c:numCache>
                <c:formatCode>General</c:formatCode>
                <c:ptCount val="21"/>
                <c:pt idx="0">
                  <c:v>0.18588269020419765</c:v>
                </c:pt>
                <c:pt idx="1">
                  <c:v>0.18670827857425909</c:v>
                </c:pt>
                <c:pt idx="2">
                  <c:v>0.18623244547770171</c:v>
                </c:pt>
                <c:pt idx="3">
                  <c:v>0.18443332664538842</c:v>
                </c:pt>
                <c:pt idx="4">
                  <c:v>0.17599130259171719</c:v>
                </c:pt>
                <c:pt idx="5">
                  <c:v>0.17800887698809159</c:v>
                </c:pt>
                <c:pt idx="6">
                  <c:v>0.17718814305923827</c:v>
                </c:pt>
                <c:pt idx="7">
                  <c:v>0.17619654920100536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Sheet7!$I$1</c:f>
              <c:strCache>
                <c:ptCount val="1"/>
                <c:pt idx="0">
                  <c:v>LCL1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LCL=0.06382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Sheet7!$I$2:$I$22</c:f>
              <c:numCache>
                <c:formatCode>General</c:formatCode>
                <c:ptCount val="21"/>
                <c:pt idx="0">
                  <c:v>6.3819099060215878E-2</c:v>
                </c:pt>
                <c:pt idx="1">
                  <c:v>6.2993510690154436E-2</c:v>
                </c:pt>
                <c:pt idx="2">
                  <c:v>6.3469343786711818E-2</c:v>
                </c:pt>
                <c:pt idx="3">
                  <c:v>6.5268462619025122E-2</c:v>
                </c:pt>
                <c:pt idx="4">
                  <c:v>7.3710486672696335E-2</c:v>
                </c:pt>
                <c:pt idx="5">
                  <c:v>7.1692912276321949E-2</c:v>
                </c:pt>
                <c:pt idx="6">
                  <c:v>7.2513646205175253E-2</c:v>
                </c:pt>
                <c:pt idx="7">
                  <c:v>7.3505240063408153E-2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Sheet7!$J$1</c:f>
              <c:strCache>
                <c:ptCount val="1"/>
                <c:pt idx="0">
                  <c:v>CEN1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CEN=0.12485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Sheet7!$J$2:$J$22</c:f>
              <c:numCache>
                <c:formatCode>General</c:formatCode>
                <c:ptCount val="21"/>
                <c:pt idx="0">
                  <c:v>0.12485089463220676</c:v>
                </c:pt>
                <c:pt idx="1">
                  <c:v>0.12485089463220676</c:v>
                </c:pt>
                <c:pt idx="2">
                  <c:v>0.12485089463220676</c:v>
                </c:pt>
                <c:pt idx="3">
                  <c:v>0.12485089463220676</c:v>
                </c:pt>
                <c:pt idx="4">
                  <c:v>0.12485089463220676</c:v>
                </c:pt>
                <c:pt idx="5">
                  <c:v>0.12485089463220676</c:v>
                </c:pt>
                <c:pt idx="6">
                  <c:v>0.12485089463220676</c:v>
                </c:pt>
                <c:pt idx="7">
                  <c:v>0.12485089463220676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Sheet7!$K$1</c:f>
              <c:strCache>
                <c:ptCount val="1"/>
                <c:pt idx="0">
                  <c:v>ZAUPR1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Sheet7!$K$2:$K$22</c:f>
              <c:numCache>
                <c:formatCode>General</c:formatCode>
                <c:ptCount val="21"/>
                <c:pt idx="0">
                  <c:v>0.16553875834686735</c:v>
                </c:pt>
                <c:pt idx="1">
                  <c:v>0.16608915059357499</c:v>
                </c:pt>
                <c:pt idx="2">
                  <c:v>0.16577192852920339</c:v>
                </c:pt>
                <c:pt idx="3">
                  <c:v>0.16457251597432787</c:v>
                </c:pt>
                <c:pt idx="4">
                  <c:v>0.15894449993854703</c:v>
                </c:pt>
                <c:pt idx="5">
                  <c:v>0.16028954953612998</c:v>
                </c:pt>
                <c:pt idx="6">
                  <c:v>0.1597423935835611</c:v>
                </c:pt>
                <c:pt idx="7">
                  <c:v>0.15908133101140581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Sheet7!$L$1</c:f>
              <c:strCache>
                <c:ptCount val="1"/>
                <c:pt idx="0">
                  <c:v>ZALWR1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Sheet7!$L$2:$L$22</c:f>
              <c:numCache>
                <c:formatCode>General</c:formatCode>
                <c:ptCount val="21"/>
                <c:pt idx="0">
                  <c:v>8.4163030917546178E-2</c:v>
                </c:pt>
                <c:pt idx="1">
                  <c:v>8.3612638670838541E-2</c:v>
                </c:pt>
                <c:pt idx="2">
                  <c:v>8.3929860735210138E-2</c:v>
                </c:pt>
                <c:pt idx="3">
                  <c:v>8.5129273290085655E-2</c:v>
                </c:pt>
                <c:pt idx="4">
                  <c:v>9.0757289325866478E-2</c:v>
                </c:pt>
                <c:pt idx="5">
                  <c:v>8.9412239728283549E-2</c:v>
                </c:pt>
                <c:pt idx="6">
                  <c:v>8.9959395680852428E-2</c:v>
                </c:pt>
                <c:pt idx="7">
                  <c:v>9.0620458253007699E-2</c:v>
                </c:pt>
              </c:numCache>
            </c:numRef>
          </c:val>
          <c:smooth val="0"/>
        </c:ser>
        <c:ser>
          <c:idx val="6"/>
          <c:order val="5"/>
          <c:tx>
            <c:strRef>
              <c:f>Sheet7!$M$1</c:f>
              <c:strCache>
                <c:ptCount val="1"/>
                <c:pt idx="0">
                  <c:v>ZBUPR1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Sheet7!$M$2:$M$22</c:f>
              <c:numCache>
                <c:formatCode>General</c:formatCode>
                <c:ptCount val="21"/>
                <c:pt idx="0">
                  <c:v>0.14519482648953705</c:v>
                </c:pt>
                <c:pt idx="1">
                  <c:v>0.14547002261289088</c:v>
                </c:pt>
                <c:pt idx="2">
                  <c:v>0.14531141158070507</c:v>
                </c:pt>
                <c:pt idx="3">
                  <c:v>0.14471170530326732</c:v>
                </c:pt>
                <c:pt idx="4">
                  <c:v>0.14189769728537691</c:v>
                </c:pt>
                <c:pt idx="5">
                  <c:v>0.14257022208416836</c:v>
                </c:pt>
                <c:pt idx="6">
                  <c:v>0.14229664410788392</c:v>
                </c:pt>
                <c:pt idx="7">
                  <c:v>0.1419661128218063</c:v>
                </c:pt>
              </c:numCache>
            </c:numRef>
          </c:val>
          <c:smooth val="0"/>
        </c:ser>
        <c:ser>
          <c:idx val="7"/>
          <c:order val="6"/>
          <c:tx>
            <c:strRef>
              <c:f>Sheet7!$N$1</c:f>
              <c:strCache>
                <c:ptCount val="1"/>
                <c:pt idx="0">
                  <c:v>ZBLWR1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Sheet7!$N$2:$N$22</c:f>
              <c:numCache>
                <c:formatCode>General</c:formatCode>
                <c:ptCount val="21"/>
                <c:pt idx="0">
                  <c:v>0.10450696277487646</c:v>
                </c:pt>
                <c:pt idx="1">
                  <c:v>0.10423176665152266</c:v>
                </c:pt>
                <c:pt idx="2">
                  <c:v>0.10439037768370844</c:v>
                </c:pt>
                <c:pt idx="3">
                  <c:v>0.10499008396114622</c:v>
                </c:pt>
                <c:pt idx="4">
                  <c:v>0.10780409197903662</c:v>
                </c:pt>
                <c:pt idx="5">
                  <c:v>0.10713156718024515</c:v>
                </c:pt>
                <c:pt idx="6">
                  <c:v>0.10740514515652959</c:v>
                </c:pt>
                <c:pt idx="7">
                  <c:v>0.10773567644260723</c:v>
                </c:pt>
              </c:numCache>
            </c:numRef>
          </c:val>
          <c:smooth val="0"/>
        </c:ser>
        <c:ser>
          <c:idx val="0"/>
          <c:order val="7"/>
          <c:tx>
            <c:strRef>
              <c:f>Sheet7!$O$1</c:f>
              <c:strCache>
                <c:ptCount val="1"/>
                <c:pt idx="0">
                  <c:v>PRISERIES1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5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6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7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Sheet7!$O$2:$O$22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7.6628352490421452E-3</c:v>
                </c:pt>
                <c:pt idx="3">
                  <c:v>0.10830324909747292</c:v>
                </c:pt>
                <c:pt idx="4">
                  <c:v>0.13297872340425532</c:v>
                </c:pt>
                <c:pt idx="5">
                  <c:v>0.18678160919540229</c:v>
                </c:pt>
                <c:pt idx="6">
                  <c:v>0.23119777158774374</c:v>
                </c:pt>
                <c:pt idx="7">
                  <c:v>0.22520107238605899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Sheet7!$P$1</c:f>
              <c:strCache>
                <c:ptCount val="1"/>
                <c:pt idx="0">
                  <c:v>UCL2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8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UCL=0.41545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Sheet7!$P$2:$P$22</c:f>
              <c:numCache>
                <c:formatCode>General</c:formatCode>
                <c:ptCount val="21"/>
                <c:pt idx="8">
                  <c:v>0.41545212784587332</c:v>
                </c:pt>
                <c:pt idx="9">
                  <c:v>0.42897865444746547</c:v>
                </c:pt>
                <c:pt idx="10">
                  <c:v>0.42748705961294475</c:v>
                </c:pt>
                <c:pt idx="11">
                  <c:v>0.4197328987134552</c:v>
                </c:pt>
                <c:pt idx="12">
                  <c:v>0.42336189512773131</c:v>
                </c:pt>
                <c:pt idx="13">
                  <c:v>0.43152332579954233</c:v>
                </c:pt>
                <c:pt idx="14">
                  <c:v>0.43166402669921411</c:v>
                </c:pt>
                <c:pt idx="15">
                  <c:v>0.43096757493521881</c:v>
                </c:pt>
                <c:pt idx="16">
                  <c:v>0.4232591913219918</c:v>
                </c:pt>
                <c:pt idx="17">
                  <c:v>0.42147986889236461</c:v>
                </c:pt>
                <c:pt idx="18">
                  <c:v>0.42138470225282076</c:v>
                </c:pt>
                <c:pt idx="19">
                  <c:v>0.41843890016444218</c:v>
                </c:pt>
                <c:pt idx="20">
                  <c:v>0.42225485467172913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Sheet7!$Q$1</c:f>
              <c:strCache>
                <c:ptCount val="1"/>
                <c:pt idx="0">
                  <c:v>LCL2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8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LCL=0.28143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Sheet7!$Q$2:$Q$22</c:f>
              <c:numCache>
                <c:formatCode>General</c:formatCode>
                <c:ptCount val="21"/>
                <c:pt idx="8">
                  <c:v>0.28142688027725621</c:v>
                </c:pt>
                <c:pt idx="9">
                  <c:v>0.26790035367566406</c:v>
                </c:pt>
                <c:pt idx="10">
                  <c:v>0.26939194851018478</c:v>
                </c:pt>
                <c:pt idx="11">
                  <c:v>0.27714610940967432</c:v>
                </c:pt>
                <c:pt idx="12">
                  <c:v>0.27351711299539821</c:v>
                </c:pt>
                <c:pt idx="13">
                  <c:v>0.26535568232358719</c:v>
                </c:pt>
                <c:pt idx="14">
                  <c:v>0.26521498142391542</c:v>
                </c:pt>
                <c:pt idx="15">
                  <c:v>0.26591143318791072</c:v>
                </c:pt>
                <c:pt idx="16">
                  <c:v>0.27361981680113773</c:v>
                </c:pt>
                <c:pt idx="17">
                  <c:v>0.27539913923076492</c:v>
                </c:pt>
                <c:pt idx="18">
                  <c:v>0.27549430587030876</c:v>
                </c:pt>
                <c:pt idx="19">
                  <c:v>0.27844010795868734</c:v>
                </c:pt>
                <c:pt idx="20">
                  <c:v>0.2746241534514004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Sheet7!$R$1</c:f>
              <c:strCache>
                <c:ptCount val="1"/>
                <c:pt idx="0">
                  <c:v>CEN2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8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CEN=0.34844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Sheet7!$R$2:$R$22</c:f>
              <c:numCache>
                <c:formatCode>General</c:formatCode>
                <c:ptCount val="21"/>
                <c:pt idx="8">
                  <c:v>0.34843950406156476</c:v>
                </c:pt>
                <c:pt idx="9">
                  <c:v>0.34843950406156476</c:v>
                </c:pt>
                <c:pt idx="10">
                  <c:v>0.34843950406156476</c:v>
                </c:pt>
                <c:pt idx="11">
                  <c:v>0.34843950406156476</c:v>
                </c:pt>
                <c:pt idx="12">
                  <c:v>0.34843950406156476</c:v>
                </c:pt>
                <c:pt idx="13">
                  <c:v>0.34843950406156476</c:v>
                </c:pt>
                <c:pt idx="14">
                  <c:v>0.34843950406156476</c:v>
                </c:pt>
                <c:pt idx="15">
                  <c:v>0.34843950406156476</c:v>
                </c:pt>
                <c:pt idx="16">
                  <c:v>0.34843950406156476</c:v>
                </c:pt>
                <c:pt idx="17">
                  <c:v>0.34843950406156476</c:v>
                </c:pt>
                <c:pt idx="18">
                  <c:v>0.34843950406156476</c:v>
                </c:pt>
                <c:pt idx="19">
                  <c:v>0.34843950406156476</c:v>
                </c:pt>
                <c:pt idx="20">
                  <c:v>0.34843950406156476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Sheet7!$S$1</c:f>
              <c:strCache>
                <c:ptCount val="1"/>
                <c:pt idx="0">
                  <c:v>ZAUPR2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Sheet7!$S$2:$S$22</c:f>
              <c:numCache>
                <c:formatCode>General</c:formatCode>
                <c:ptCount val="21"/>
                <c:pt idx="8">
                  <c:v>0.39311458658443715</c:v>
                </c:pt>
                <c:pt idx="9">
                  <c:v>0.40213227098549859</c:v>
                </c:pt>
                <c:pt idx="10">
                  <c:v>0.40113787442915144</c:v>
                </c:pt>
                <c:pt idx="11">
                  <c:v>0.39596843382949171</c:v>
                </c:pt>
                <c:pt idx="12">
                  <c:v>0.39838776477234245</c:v>
                </c:pt>
                <c:pt idx="13">
                  <c:v>0.40382871855354979</c:v>
                </c:pt>
                <c:pt idx="14">
                  <c:v>0.40392251915333099</c:v>
                </c:pt>
                <c:pt idx="15">
                  <c:v>0.40345821797733411</c:v>
                </c:pt>
                <c:pt idx="16">
                  <c:v>0.39831929556851614</c:v>
                </c:pt>
                <c:pt idx="17">
                  <c:v>0.39713308061543134</c:v>
                </c:pt>
                <c:pt idx="18">
                  <c:v>0.39706963618906876</c:v>
                </c:pt>
                <c:pt idx="19">
                  <c:v>0.39510576813014969</c:v>
                </c:pt>
                <c:pt idx="20">
                  <c:v>0.39764973780167434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Sheet7!$T$1</c:f>
              <c:strCache>
                <c:ptCount val="1"/>
                <c:pt idx="0">
                  <c:v>ZALWR2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Sheet7!$T$2:$T$22</c:f>
              <c:numCache>
                <c:formatCode>General</c:formatCode>
                <c:ptCount val="21"/>
                <c:pt idx="8">
                  <c:v>0.30376442153869238</c:v>
                </c:pt>
                <c:pt idx="9">
                  <c:v>0.29474673713763094</c:v>
                </c:pt>
                <c:pt idx="10">
                  <c:v>0.29574113369397809</c:v>
                </c:pt>
                <c:pt idx="11">
                  <c:v>0.30091057429363782</c:v>
                </c:pt>
                <c:pt idx="12">
                  <c:v>0.29849124335078708</c:v>
                </c:pt>
                <c:pt idx="13">
                  <c:v>0.29305028956957974</c:v>
                </c:pt>
                <c:pt idx="14">
                  <c:v>0.29295648896979853</c:v>
                </c:pt>
                <c:pt idx="15">
                  <c:v>0.29342079014579542</c:v>
                </c:pt>
                <c:pt idx="16">
                  <c:v>0.29855971255461339</c:v>
                </c:pt>
                <c:pt idx="17">
                  <c:v>0.29974592750769818</c:v>
                </c:pt>
                <c:pt idx="18">
                  <c:v>0.29980937193406076</c:v>
                </c:pt>
                <c:pt idx="19">
                  <c:v>0.30177323999297984</c:v>
                </c:pt>
                <c:pt idx="20">
                  <c:v>0.29922927032145519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Sheet7!$U$1</c:f>
              <c:strCache>
                <c:ptCount val="1"/>
                <c:pt idx="0">
                  <c:v>ZBUPR2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Sheet7!$U$2:$U$22</c:f>
              <c:numCache>
                <c:formatCode>General</c:formatCode>
                <c:ptCount val="21"/>
                <c:pt idx="8">
                  <c:v>0.37077704532300093</c:v>
                </c:pt>
                <c:pt idx="9">
                  <c:v>0.37528588752353165</c:v>
                </c:pt>
                <c:pt idx="10">
                  <c:v>0.37478868924535808</c:v>
                </c:pt>
                <c:pt idx="11">
                  <c:v>0.37220396894552826</c:v>
                </c:pt>
                <c:pt idx="12">
                  <c:v>0.37341363441695363</c:v>
                </c:pt>
                <c:pt idx="13">
                  <c:v>0.37613411130755731</c:v>
                </c:pt>
                <c:pt idx="14">
                  <c:v>0.37618101160744788</c:v>
                </c:pt>
                <c:pt idx="15">
                  <c:v>0.37594886101944947</c:v>
                </c:pt>
                <c:pt idx="16">
                  <c:v>0.37337939981504042</c:v>
                </c:pt>
                <c:pt idx="17">
                  <c:v>0.37278629233849803</c:v>
                </c:pt>
                <c:pt idx="18">
                  <c:v>0.37275457012531676</c:v>
                </c:pt>
                <c:pt idx="19">
                  <c:v>0.37177263609585726</c:v>
                </c:pt>
                <c:pt idx="20">
                  <c:v>0.37304462093161955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Sheet7!$V$1</c:f>
              <c:strCache>
                <c:ptCount val="1"/>
                <c:pt idx="0">
                  <c:v>ZBLWR2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Sheet7!$V$2:$V$22</c:f>
              <c:numCache>
                <c:formatCode>General</c:formatCode>
                <c:ptCount val="21"/>
                <c:pt idx="8">
                  <c:v>0.3261019628001286</c:v>
                </c:pt>
                <c:pt idx="9">
                  <c:v>0.32159312059959788</c:v>
                </c:pt>
                <c:pt idx="10">
                  <c:v>0.32209031887777145</c:v>
                </c:pt>
                <c:pt idx="11">
                  <c:v>0.32467503917760127</c:v>
                </c:pt>
                <c:pt idx="12">
                  <c:v>0.3234653737061759</c:v>
                </c:pt>
                <c:pt idx="13">
                  <c:v>0.32074489681557222</c:v>
                </c:pt>
                <c:pt idx="14">
                  <c:v>0.32069799651568165</c:v>
                </c:pt>
                <c:pt idx="15">
                  <c:v>0.32093014710368006</c:v>
                </c:pt>
                <c:pt idx="16">
                  <c:v>0.3234996083080891</c:v>
                </c:pt>
                <c:pt idx="17">
                  <c:v>0.3240927157846315</c:v>
                </c:pt>
                <c:pt idx="18">
                  <c:v>0.32412443799781276</c:v>
                </c:pt>
                <c:pt idx="19">
                  <c:v>0.32510637202727227</c:v>
                </c:pt>
                <c:pt idx="20">
                  <c:v>0.32383438719150998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Sheet7!$W$1</c:f>
              <c:strCache>
                <c:ptCount val="1"/>
                <c:pt idx="0">
                  <c:v>PRISERIES2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  <a:effectLst/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Pt>
            <c:idx val="8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9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3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4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5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6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7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8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9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0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cat>
            <c:numRef>
              <c:f>Sheet7!$G$2:$G$22</c:f>
              <c:numCache>
                <c:formatCode>m/d/yyyy</c:formatCode>
                <c:ptCount val="21"/>
                <c:pt idx="0">
                  <c:v>40940</c:v>
                </c:pt>
                <c:pt idx="1">
                  <c:v>40969</c:v>
                </c:pt>
                <c:pt idx="2">
                  <c:v>41000</c:v>
                </c:pt>
                <c:pt idx="3">
                  <c:v>41030</c:v>
                </c:pt>
                <c:pt idx="4">
                  <c:v>41061</c:v>
                </c:pt>
                <c:pt idx="5">
                  <c:v>41091</c:v>
                </c:pt>
                <c:pt idx="6">
                  <c:v>41122</c:v>
                </c:pt>
                <c:pt idx="7">
                  <c:v>41153</c:v>
                </c:pt>
                <c:pt idx="8">
                  <c:v>41183</c:v>
                </c:pt>
                <c:pt idx="9">
                  <c:v>41214</c:v>
                </c:pt>
                <c:pt idx="10">
                  <c:v>41244</c:v>
                </c:pt>
                <c:pt idx="11">
                  <c:v>41275</c:v>
                </c:pt>
                <c:pt idx="12">
                  <c:v>41306</c:v>
                </c:pt>
                <c:pt idx="13">
                  <c:v>41334</c:v>
                </c:pt>
                <c:pt idx="14">
                  <c:v>41377</c:v>
                </c:pt>
                <c:pt idx="15">
                  <c:v>41407</c:v>
                </c:pt>
                <c:pt idx="16">
                  <c:v>41438</c:v>
                </c:pt>
                <c:pt idx="17">
                  <c:v>41468</c:v>
                </c:pt>
                <c:pt idx="18">
                  <c:v>41499</c:v>
                </c:pt>
                <c:pt idx="19">
                  <c:v>41530</c:v>
                </c:pt>
                <c:pt idx="20">
                  <c:v>41560</c:v>
                </c:pt>
              </c:numCache>
            </c:numRef>
          </c:cat>
          <c:val>
            <c:numRef>
              <c:f>Sheet7!$W$2:$W$22</c:f>
              <c:numCache>
                <c:formatCode>General</c:formatCode>
                <c:ptCount val="21"/>
                <c:pt idx="8">
                  <c:v>0.2021978021978022</c:v>
                </c:pt>
                <c:pt idx="9">
                  <c:v>0.2634920634920635</c:v>
                </c:pt>
                <c:pt idx="10">
                  <c:v>0.3149847094801223</c:v>
                </c:pt>
                <c:pt idx="11">
                  <c:v>0.32835820895522388</c:v>
                </c:pt>
                <c:pt idx="12">
                  <c:v>0.27472527472527475</c:v>
                </c:pt>
                <c:pt idx="13">
                  <c:v>0.36148648648648651</c:v>
                </c:pt>
                <c:pt idx="14">
                  <c:v>0.42372881355932202</c:v>
                </c:pt>
                <c:pt idx="15">
                  <c:v>0.43333333333333335</c:v>
                </c:pt>
                <c:pt idx="16">
                  <c:v>0.37534246575342467</c:v>
                </c:pt>
                <c:pt idx="17">
                  <c:v>0.35509138381201044</c:v>
                </c:pt>
                <c:pt idx="18">
                  <c:v>0.375</c:v>
                </c:pt>
                <c:pt idx="19">
                  <c:v>0.41966426858513189</c:v>
                </c:pt>
                <c:pt idx="20">
                  <c:v>0.44266666666666665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2363008"/>
        <c:axId val="262364544"/>
      </c:lineChart>
      <c:catAx>
        <c:axId val="262363008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18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6236454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62364544"/>
        <c:scaling>
          <c:orientation val="minMax"/>
          <c:max val="0.5"/>
        </c:scaling>
        <c:delete val="0"/>
        <c:axPos val="l"/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623630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00" b="1" dirty="0"/>
              <a:t>Asthma Control Tests among Patients </a:t>
            </a:r>
          </a:p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00" b="1" dirty="0"/>
              <a:t>with an Assessment of Asthma, by month</a:t>
            </a:r>
          </a:p>
        </c:rich>
      </c:tx>
      <c:layout>
        <c:manualLayout>
          <c:xMode val="edge"/>
          <c:yMode val="edge"/>
          <c:x val="0.23089211865204373"/>
          <c:y val="4.178938206140237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1671732522796353E-2"/>
          <c:y val="0.14107883817427391"/>
          <c:w val="0.93313069908814594"/>
          <c:h val="0.75518672199170078"/>
        </c:manualLayout>
      </c:layout>
      <c:lineChart>
        <c:grouping val="standard"/>
        <c:varyColors val="0"/>
        <c:ser>
          <c:idx val="3"/>
          <c:order val="0"/>
          <c:tx>
            <c:strRef>
              <c:f>Sheet1!$J$1</c:f>
              <c:strCache>
                <c:ptCount val="1"/>
                <c:pt idx="0">
                  <c:v>CEN1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Sheet1!$G$2:$G$10</c:f>
              <c:numCache>
                <c:formatCode>m/d/yyyy</c:formatCode>
                <c:ptCount val="9"/>
                <c:pt idx="0">
                  <c:v>41153</c:v>
                </c:pt>
                <c:pt idx="1">
                  <c:v>41183</c:v>
                </c:pt>
                <c:pt idx="2">
                  <c:v>41214</c:v>
                </c:pt>
                <c:pt idx="3">
                  <c:v>41244</c:v>
                </c:pt>
                <c:pt idx="4">
                  <c:v>41275</c:v>
                </c:pt>
                <c:pt idx="5">
                  <c:v>41306</c:v>
                </c:pt>
                <c:pt idx="6">
                  <c:v>41346</c:v>
                </c:pt>
                <c:pt idx="7">
                  <c:v>41377</c:v>
                </c:pt>
                <c:pt idx="8">
                  <c:v>41407</c:v>
                </c:pt>
              </c:numCache>
            </c:numRef>
          </c:cat>
          <c:val>
            <c:numRef>
              <c:f>Sheet1!$J$2:$J$10</c:f>
              <c:numCache>
                <c:formatCode>General</c:formatCode>
                <c:ptCount val="9"/>
                <c:pt idx="0">
                  <c:v>0.17514677103718199</c:v>
                </c:pt>
                <c:pt idx="1">
                  <c:v>0.17514677103718199</c:v>
                </c:pt>
                <c:pt idx="2">
                  <c:v>0.17514677103718199</c:v>
                </c:pt>
                <c:pt idx="3">
                  <c:v>0.17514677103718199</c:v>
                </c:pt>
                <c:pt idx="4">
                  <c:v>0.17514677103718199</c:v>
                </c:pt>
                <c:pt idx="5">
                  <c:v>0.17514677103718199</c:v>
                </c:pt>
                <c:pt idx="6">
                  <c:v>0.17514677103718199</c:v>
                </c:pt>
                <c:pt idx="7">
                  <c:v>0.17514677103718199</c:v>
                </c:pt>
                <c:pt idx="8">
                  <c:v>0.17514677103718199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Sheet1!$K$1</c:f>
              <c:strCache>
                <c:ptCount val="1"/>
                <c:pt idx="0">
                  <c:v>ZAUPR1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Sheet1!$G$2:$G$10</c:f>
              <c:numCache>
                <c:formatCode>m/d/yyyy</c:formatCode>
                <c:ptCount val="9"/>
                <c:pt idx="0">
                  <c:v>41153</c:v>
                </c:pt>
                <c:pt idx="1">
                  <c:v>41183</c:v>
                </c:pt>
                <c:pt idx="2">
                  <c:v>41214</c:v>
                </c:pt>
                <c:pt idx="3">
                  <c:v>41244</c:v>
                </c:pt>
                <c:pt idx="4">
                  <c:v>41275</c:v>
                </c:pt>
                <c:pt idx="5">
                  <c:v>41306</c:v>
                </c:pt>
                <c:pt idx="6">
                  <c:v>41346</c:v>
                </c:pt>
                <c:pt idx="7">
                  <c:v>41377</c:v>
                </c:pt>
                <c:pt idx="8">
                  <c:v>41407</c:v>
                </c:pt>
              </c:numCache>
            </c:numRef>
          </c:cat>
          <c:val>
            <c:numRef>
              <c:f>Sheet1!$K$2:$K$10</c:f>
              <c:numCache>
                <c:formatCode>General</c:formatCode>
                <c:ptCount val="9"/>
                <c:pt idx="0">
                  <c:v>0.21825291828979251</c:v>
                </c:pt>
                <c:pt idx="1">
                  <c:v>0.21461361947250862</c:v>
                </c:pt>
                <c:pt idx="2">
                  <c:v>0.21613320946821457</c:v>
                </c:pt>
                <c:pt idx="3">
                  <c:v>0.21718510793582782</c:v>
                </c:pt>
                <c:pt idx="4">
                  <c:v>0.21306136209719567</c:v>
                </c:pt>
                <c:pt idx="5">
                  <c:v>0.21499130126866262</c:v>
                </c:pt>
                <c:pt idx="6">
                  <c:v>0.21853283127804571</c:v>
                </c:pt>
                <c:pt idx="7">
                  <c:v>0.21825291828979251</c:v>
                </c:pt>
                <c:pt idx="8">
                  <c:v>0.21705713705473906</c:v>
                </c:pt>
              </c:numCache>
            </c:numRef>
          </c:val>
          <c:smooth val="0"/>
        </c:ser>
        <c:ser>
          <c:idx val="5"/>
          <c:order val="2"/>
          <c:tx>
            <c:strRef>
              <c:f>Sheet1!$L$1</c:f>
              <c:strCache>
                <c:ptCount val="1"/>
                <c:pt idx="0">
                  <c:v>ZALWR1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Sheet1!$G$2:$G$10</c:f>
              <c:numCache>
                <c:formatCode>m/d/yyyy</c:formatCode>
                <c:ptCount val="9"/>
                <c:pt idx="0">
                  <c:v>41153</c:v>
                </c:pt>
                <c:pt idx="1">
                  <c:v>41183</c:v>
                </c:pt>
                <c:pt idx="2">
                  <c:v>41214</c:v>
                </c:pt>
                <c:pt idx="3">
                  <c:v>41244</c:v>
                </c:pt>
                <c:pt idx="4">
                  <c:v>41275</c:v>
                </c:pt>
                <c:pt idx="5">
                  <c:v>41306</c:v>
                </c:pt>
                <c:pt idx="6">
                  <c:v>41346</c:v>
                </c:pt>
                <c:pt idx="7">
                  <c:v>41377</c:v>
                </c:pt>
                <c:pt idx="8">
                  <c:v>41407</c:v>
                </c:pt>
              </c:numCache>
            </c:numRef>
          </c:cat>
          <c:val>
            <c:numRef>
              <c:f>Sheet1!$L$2:$L$10</c:f>
              <c:numCache>
                <c:formatCode>General</c:formatCode>
                <c:ptCount val="9"/>
                <c:pt idx="0">
                  <c:v>0.13204062378457146</c:v>
                </c:pt>
                <c:pt idx="1">
                  <c:v>0.13567992260185535</c:v>
                </c:pt>
                <c:pt idx="2">
                  <c:v>0.1341603326061494</c:v>
                </c:pt>
                <c:pt idx="3">
                  <c:v>0.13310843413853615</c:v>
                </c:pt>
                <c:pt idx="4">
                  <c:v>0.1372321799771683</c:v>
                </c:pt>
                <c:pt idx="5">
                  <c:v>0.13530224080570136</c:v>
                </c:pt>
                <c:pt idx="6">
                  <c:v>0.13176071079631826</c:v>
                </c:pt>
                <c:pt idx="7">
                  <c:v>0.13204062378457146</c:v>
                </c:pt>
                <c:pt idx="8">
                  <c:v>0.13323640501962492</c:v>
                </c:pt>
              </c:numCache>
            </c:numRef>
          </c:val>
          <c:smooth val="0"/>
        </c:ser>
        <c:ser>
          <c:idx val="6"/>
          <c:order val="3"/>
          <c:tx>
            <c:strRef>
              <c:f>Sheet1!$M$1</c:f>
              <c:strCache>
                <c:ptCount val="1"/>
                <c:pt idx="0">
                  <c:v>ZBUPR1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Sheet1!$G$2:$G$10</c:f>
              <c:numCache>
                <c:formatCode>m/d/yyyy</c:formatCode>
                <c:ptCount val="9"/>
                <c:pt idx="0">
                  <c:v>41153</c:v>
                </c:pt>
                <c:pt idx="1">
                  <c:v>41183</c:v>
                </c:pt>
                <c:pt idx="2">
                  <c:v>41214</c:v>
                </c:pt>
                <c:pt idx="3">
                  <c:v>41244</c:v>
                </c:pt>
                <c:pt idx="4">
                  <c:v>41275</c:v>
                </c:pt>
                <c:pt idx="5">
                  <c:v>41306</c:v>
                </c:pt>
                <c:pt idx="6">
                  <c:v>41346</c:v>
                </c:pt>
                <c:pt idx="7">
                  <c:v>41377</c:v>
                </c:pt>
                <c:pt idx="8">
                  <c:v>41407</c:v>
                </c:pt>
              </c:numCache>
            </c:numRef>
          </c:cat>
          <c:val>
            <c:numRef>
              <c:f>Sheet1!$M$2:$M$10</c:f>
              <c:numCache>
                <c:formatCode>General</c:formatCode>
                <c:ptCount val="9"/>
                <c:pt idx="0">
                  <c:v>0.19669984466348725</c:v>
                </c:pt>
                <c:pt idx="1">
                  <c:v>0.19488019525484532</c:v>
                </c:pt>
                <c:pt idx="2">
                  <c:v>0.19563999025269826</c:v>
                </c:pt>
                <c:pt idx="3">
                  <c:v>0.1961659394865049</c:v>
                </c:pt>
                <c:pt idx="4">
                  <c:v>0.19410406656718882</c:v>
                </c:pt>
                <c:pt idx="5">
                  <c:v>0.19506903615292229</c:v>
                </c:pt>
                <c:pt idx="6">
                  <c:v>0.19683980115761385</c:v>
                </c:pt>
                <c:pt idx="7">
                  <c:v>0.19669984466348725</c:v>
                </c:pt>
                <c:pt idx="8">
                  <c:v>0.19610195404596054</c:v>
                </c:pt>
              </c:numCache>
            </c:numRef>
          </c:val>
          <c:smooth val="0"/>
        </c:ser>
        <c:ser>
          <c:idx val="7"/>
          <c:order val="4"/>
          <c:tx>
            <c:strRef>
              <c:f>Sheet1!$N$1</c:f>
              <c:strCache>
                <c:ptCount val="1"/>
                <c:pt idx="0">
                  <c:v>ZBLWR1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Sheet1!$G$2:$G$10</c:f>
              <c:numCache>
                <c:formatCode>m/d/yyyy</c:formatCode>
                <c:ptCount val="9"/>
                <c:pt idx="0">
                  <c:v>41153</c:v>
                </c:pt>
                <c:pt idx="1">
                  <c:v>41183</c:v>
                </c:pt>
                <c:pt idx="2">
                  <c:v>41214</c:v>
                </c:pt>
                <c:pt idx="3">
                  <c:v>41244</c:v>
                </c:pt>
                <c:pt idx="4">
                  <c:v>41275</c:v>
                </c:pt>
                <c:pt idx="5">
                  <c:v>41306</c:v>
                </c:pt>
                <c:pt idx="6">
                  <c:v>41346</c:v>
                </c:pt>
                <c:pt idx="7">
                  <c:v>41377</c:v>
                </c:pt>
                <c:pt idx="8">
                  <c:v>41407</c:v>
                </c:pt>
              </c:numCache>
            </c:numRef>
          </c:cat>
          <c:val>
            <c:numRef>
              <c:f>Sheet1!$N$2:$N$10</c:f>
              <c:numCache>
                <c:formatCode>General</c:formatCode>
                <c:ptCount val="9"/>
                <c:pt idx="0">
                  <c:v>0.15359369741087672</c:v>
                </c:pt>
                <c:pt idx="1">
                  <c:v>0.15541334681951866</c:v>
                </c:pt>
                <c:pt idx="2">
                  <c:v>0.15465355182166571</c:v>
                </c:pt>
                <c:pt idx="3">
                  <c:v>0.15412760258785907</c:v>
                </c:pt>
                <c:pt idx="4">
                  <c:v>0.15618947550717516</c:v>
                </c:pt>
                <c:pt idx="5">
                  <c:v>0.15522450592144169</c:v>
                </c:pt>
                <c:pt idx="6">
                  <c:v>0.15345374091675013</c:v>
                </c:pt>
                <c:pt idx="7">
                  <c:v>0.15359369741087672</c:v>
                </c:pt>
                <c:pt idx="8">
                  <c:v>0.15419158802840344</c:v>
                </c:pt>
              </c:numCache>
            </c:numRef>
          </c:val>
          <c:smooth val="0"/>
        </c:ser>
        <c:ser>
          <c:idx val="0"/>
          <c:order val="5"/>
          <c:tx>
            <c:strRef>
              <c:f>Sheet1!$O$1</c:f>
              <c:strCache>
                <c:ptCount val="1"/>
                <c:pt idx="0">
                  <c:v>PRISERIES1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5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7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8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cat>
            <c:numRef>
              <c:f>Sheet1!$G$2:$G$10</c:f>
              <c:numCache>
                <c:formatCode>m/d/yyyy</c:formatCode>
                <c:ptCount val="9"/>
                <c:pt idx="0">
                  <c:v>41153</c:v>
                </c:pt>
                <c:pt idx="1">
                  <c:v>41183</c:v>
                </c:pt>
                <c:pt idx="2">
                  <c:v>41214</c:v>
                </c:pt>
                <c:pt idx="3">
                  <c:v>41244</c:v>
                </c:pt>
                <c:pt idx="4">
                  <c:v>41275</c:v>
                </c:pt>
                <c:pt idx="5">
                  <c:v>41306</c:v>
                </c:pt>
                <c:pt idx="6">
                  <c:v>41346</c:v>
                </c:pt>
                <c:pt idx="7">
                  <c:v>41377</c:v>
                </c:pt>
                <c:pt idx="8">
                  <c:v>41407</c:v>
                </c:pt>
              </c:numCache>
            </c:numRef>
          </c:cat>
          <c:val>
            <c:numRef>
              <c:f>Sheet1!$O$2:$O$10</c:f>
              <c:numCache>
                <c:formatCode>General</c:formatCode>
                <c:ptCount val="9"/>
                <c:pt idx="0">
                  <c:v>0</c:v>
                </c:pt>
                <c:pt idx="1">
                  <c:v>2.9649595687331536E-2</c:v>
                </c:pt>
                <c:pt idx="2">
                  <c:v>8.1395348837209308E-2</c:v>
                </c:pt>
                <c:pt idx="3">
                  <c:v>0.12538226299694188</c:v>
                </c:pt>
                <c:pt idx="4">
                  <c:v>0.19651741293532338</c:v>
                </c:pt>
                <c:pt idx="5">
                  <c:v>0.28846153846153844</c:v>
                </c:pt>
                <c:pt idx="6">
                  <c:v>0.2280130293159609</c:v>
                </c:pt>
                <c:pt idx="7">
                  <c:v>0.31189710610932475</c:v>
                </c:pt>
                <c:pt idx="8">
                  <c:v>0.32218844984802431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952640"/>
        <c:axId val="218292992"/>
      </c:lineChart>
      <c:catAx>
        <c:axId val="217952640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18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829299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18292992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7952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200" b="1" dirty="0"/>
              <a:t>Percent of all diabetic adults (age 21-99) seen each month who have had at least one HgbA1c determination in the prior 6 months</a:t>
            </a:r>
          </a:p>
        </c:rich>
      </c:tx>
      <c:layout>
        <c:manualLayout>
          <c:xMode val="edge"/>
          <c:yMode val="edge"/>
          <c:x val="0.11006122043853821"/>
          <c:y val="2.159738578571938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1671732522796353E-2"/>
          <c:y val="0.13953488372093081"/>
          <c:w val="0.93313069908814594"/>
          <c:h val="0.76550387596899261"/>
        </c:manualLayout>
      </c:layout>
      <c:lineChart>
        <c:grouping val="standard"/>
        <c:varyColors val="0"/>
        <c:ser>
          <c:idx val="3"/>
          <c:order val="0"/>
          <c:tx>
            <c:strRef>
              <c:f>Sheet31!$J$1</c:f>
              <c:strCache>
                <c:ptCount val="1"/>
                <c:pt idx="0">
                  <c:v>CEN1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/>
                      <a:t>CEN=0.85533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Sheet31!$G$2:$G$30</c:f>
              <c:numCache>
                <c:formatCode>m/d/yyyy</c:formatCode>
                <c:ptCount val="29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41072</c:v>
                </c:pt>
                <c:pt idx="18">
                  <c:v>41102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</c:numCache>
            </c:numRef>
          </c:cat>
          <c:val>
            <c:numRef>
              <c:f>Sheet31!$J$2:$J$30</c:f>
              <c:numCache>
                <c:formatCode>General</c:formatCode>
                <c:ptCount val="29"/>
                <c:pt idx="0">
                  <c:v>0.85533230293663065</c:v>
                </c:pt>
                <c:pt idx="1">
                  <c:v>0.85533230293663065</c:v>
                </c:pt>
                <c:pt idx="2">
                  <c:v>0.85533230293663065</c:v>
                </c:pt>
                <c:pt idx="3">
                  <c:v>0.85533230293663065</c:v>
                </c:pt>
                <c:pt idx="4">
                  <c:v>0.85533230293663065</c:v>
                </c:pt>
                <c:pt idx="5">
                  <c:v>0.85533230293663065</c:v>
                </c:pt>
                <c:pt idx="6">
                  <c:v>0.85533230293663065</c:v>
                </c:pt>
                <c:pt idx="7">
                  <c:v>0.85533230293663065</c:v>
                </c:pt>
                <c:pt idx="8">
                  <c:v>0.85533230293663065</c:v>
                </c:pt>
                <c:pt idx="9">
                  <c:v>0.85533230293663065</c:v>
                </c:pt>
                <c:pt idx="10">
                  <c:v>0.85533230293663065</c:v>
                </c:pt>
                <c:pt idx="11">
                  <c:v>0.85533230293663065</c:v>
                </c:pt>
                <c:pt idx="12">
                  <c:v>0.85533230293663065</c:v>
                </c:pt>
                <c:pt idx="13">
                  <c:v>0.85533230293663065</c:v>
                </c:pt>
                <c:pt idx="14">
                  <c:v>0.85533230293663065</c:v>
                </c:pt>
                <c:pt idx="15">
                  <c:v>0.85533230293663065</c:v>
                </c:pt>
                <c:pt idx="16">
                  <c:v>0.85533230293663065</c:v>
                </c:pt>
                <c:pt idx="17">
                  <c:v>0.85533230293663065</c:v>
                </c:pt>
                <c:pt idx="18">
                  <c:v>0.85533230293663065</c:v>
                </c:pt>
                <c:pt idx="19">
                  <c:v>0.85533230293663065</c:v>
                </c:pt>
                <c:pt idx="20">
                  <c:v>0.85533230293663065</c:v>
                </c:pt>
                <c:pt idx="21">
                  <c:v>0.85533230293663065</c:v>
                </c:pt>
                <c:pt idx="22">
                  <c:v>0.85533230293663065</c:v>
                </c:pt>
                <c:pt idx="23">
                  <c:v>0.85533230293663065</c:v>
                </c:pt>
                <c:pt idx="24">
                  <c:v>0.85533230293663065</c:v>
                </c:pt>
                <c:pt idx="25">
                  <c:v>0.85533230293663065</c:v>
                </c:pt>
                <c:pt idx="26">
                  <c:v>0.85533230293663065</c:v>
                </c:pt>
                <c:pt idx="27">
                  <c:v>0.85533230293663065</c:v>
                </c:pt>
                <c:pt idx="28">
                  <c:v>0.85533230293663065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Sheet31!$K$1</c:f>
              <c:strCache>
                <c:ptCount val="1"/>
                <c:pt idx="0">
                  <c:v>ZAUPR1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Sheet31!$G$2:$G$30</c:f>
              <c:numCache>
                <c:formatCode>m/d/yyyy</c:formatCode>
                <c:ptCount val="29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41072</c:v>
                </c:pt>
                <c:pt idx="18">
                  <c:v>41102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</c:numCache>
            </c:numRef>
          </c:cat>
          <c:val>
            <c:numRef>
              <c:f>Sheet31!$K$2:$K$30</c:f>
              <c:numCache>
                <c:formatCode>General</c:formatCode>
                <c:ptCount val="29"/>
                <c:pt idx="0">
                  <c:v>0.90365100795366926</c:v>
                </c:pt>
                <c:pt idx="1">
                  <c:v>0.9070569281535662</c:v>
                </c:pt>
                <c:pt idx="2">
                  <c:v>0.90320152185840297</c:v>
                </c:pt>
                <c:pt idx="3">
                  <c:v>0.90365100795366926</c:v>
                </c:pt>
                <c:pt idx="4">
                  <c:v>0.9061052769011636</c:v>
                </c:pt>
                <c:pt idx="5">
                  <c:v>0.90223436723420014</c:v>
                </c:pt>
                <c:pt idx="6">
                  <c:v>0.90331271647726452</c:v>
                </c:pt>
                <c:pt idx="7">
                  <c:v>0.90255020961965748</c:v>
                </c:pt>
                <c:pt idx="8">
                  <c:v>0.90320152185840297</c:v>
                </c:pt>
                <c:pt idx="9">
                  <c:v>0.90223436723420014</c:v>
                </c:pt>
                <c:pt idx="10">
                  <c:v>0.90233894275822368</c:v>
                </c:pt>
                <c:pt idx="11">
                  <c:v>0.90192477926808767</c:v>
                </c:pt>
                <c:pt idx="12">
                  <c:v>0.90112826798902923</c:v>
                </c:pt>
                <c:pt idx="13">
                  <c:v>0.90309109675418686</c:v>
                </c:pt>
                <c:pt idx="14">
                  <c:v>0.9017217609762872</c:v>
                </c:pt>
                <c:pt idx="15">
                  <c:v>0.90162124198917748</c:v>
                </c:pt>
                <c:pt idx="16">
                  <c:v>0.90142214885544181</c:v>
                </c:pt>
                <c:pt idx="17">
                  <c:v>0.90142214885544181</c:v>
                </c:pt>
                <c:pt idx="18">
                  <c:v>0.90233894275822368</c:v>
                </c:pt>
                <c:pt idx="19">
                  <c:v>0.90132356083684029</c:v>
                </c:pt>
                <c:pt idx="20">
                  <c:v>0.90287251989157624</c:v>
                </c:pt>
                <c:pt idx="21">
                  <c:v>0.90388055178735061</c:v>
                </c:pt>
                <c:pt idx="22">
                  <c:v>0.90093544201658204</c:v>
                </c:pt>
                <c:pt idx="23">
                  <c:v>0.90276435088462581</c:v>
                </c:pt>
                <c:pt idx="24">
                  <c:v>0.9017217609762872</c:v>
                </c:pt>
                <c:pt idx="25">
                  <c:v>0.90298143232974792</c:v>
                </c:pt>
                <c:pt idx="26">
                  <c:v>0.90223436723420014</c:v>
                </c:pt>
                <c:pt idx="27">
                  <c:v>0.90009690623361116</c:v>
                </c:pt>
                <c:pt idx="28">
                  <c:v>0.89956291571282132</c:v>
                </c:pt>
              </c:numCache>
            </c:numRef>
          </c:val>
          <c:smooth val="0"/>
        </c:ser>
        <c:ser>
          <c:idx val="5"/>
          <c:order val="2"/>
          <c:tx>
            <c:strRef>
              <c:f>Sheet31!$L$1</c:f>
              <c:strCache>
                <c:ptCount val="1"/>
                <c:pt idx="0">
                  <c:v>ZALWR1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Sheet31!$G$2:$G$30</c:f>
              <c:numCache>
                <c:formatCode>m/d/yyyy</c:formatCode>
                <c:ptCount val="29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41072</c:v>
                </c:pt>
                <c:pt idx="18">
                  <c:v>41102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</c:numCache>
            </c:numRef>
          </c:cat>
          <c:val>
            <c:numRef>
              <c:f>Sheet31!$L$2:$L$30</c:f>
              <c:numCache>
                <c:formatCode>General</c:formatCode>
                <c:ptCount val="29"/>
                <c:pt idx="0">
                  <c:v>0.80701359791959204</c:v>
                </c:pt>
                <c:pt idx="1">
                  <c:v>0.8036076777196951</c:v>
                </c:pt>
                <c:pt idx="2">
                  <c:v>0.80746308401485833</c:v>
                </c:pt>
                <c:pt idx="3">
                  <c:v>0.80701359791959204</c:v>
                </c:pt>
                <c:pt idx="4">
                  <c:v>0.8045593289720977</c:v>
                </c:pt>
                <c:pt idx="5">
                  <c:v>0.80843023863906116</c:v>
                </c:pt>
                <c:pt idx="6">
                  <c:v>0.80735188939599678</c:v>
                </c:pt>
                <c:pt idx="7">
                  <c:v>0.80811439625360382</c:v>
                </c:pt>
                <c:pt idx="8">
                  <c:v>0.80746308401485833</c:v>
                </c:pt>
                <c:pt idx="9">
                  <c:v>0.80843023863906116</c:v>
                </c:pt>
                <c:pt idx="10">
                  <c:v>0.80832566311503762</c:v>
                </c:pt>
                <c:pt idx="11">
                  <c:v>0.80873982660517363</c:v>
                </c:pt>
                <c:pt idx="12">
                  <c:v>0.80953633788423207</c:v>
                </c:pt>
                <c:pt idx="13">
                  <c:v>0.80757350911907444</c:v>
                </c:pt>
                <c:pt idx="14">
                  <c:v>0.8089428448969741</c:v>
                </c:pt>
                <c:pt idx="15">
                  <c:v>0.80904336388408382</c:v>
                </c:pt>
                <c:pt idx="16">
                  <c:v>0.80924245701781949</c:v>
                </c:pt>
                <c:pt idx="17">
                  <c:v>0.80924245701781949</c:v>
                </c:pt>
                <c:pt idx="18">
                  <c:v>0.80832566311503762</c:v>
                </c:pt>
                <c:pt idx="19">
                  <c:v>0.80934104503642101</c:v>
                </c:pt>
                <c:pt idx="20">
                  <c:v>0.80779208598168506</c:v>
                </c:pt>
                <c:pt idx="21">
                  <c:v>0.8067840540859107</c:v>
                </c:pt>
                <c:pt idx="22">
                  <c:v>0.80972916385667926</c:v>
                </c:pt>
                <c:pt idx="23">
                  <c:v>0.80790025498863549</c:v>
                </c:pt>
                <c:pt idx="24">
                  <c:v>0.8089428448969741</c:v>
                </c:pt>
                <c:pt idx="25">
                  <c:v>0.80768317354351338</c:v>
                </c:pt>
                <c:pt idx="26">
                  <c:v>0.80843023863906116</c:v>
                </c:pt>
                <c:pt idx="27">
                  <c:v>0.81056769963965014</c:v>
                </c:pt>
                <c:pt idx="28">
                  <c:v>0.81110169016043998</c:v>
                </c:pt>
              </c:numCache>
            </c:numRef>
          </c:val>
          <c:smooth val="0"/>
        </c:ser>
        <c:ser>
          <c:idx val="6"/>
          <c:order val="3"/>
          <c:tx>
            <c:strRef>
              <c:f>Sheet31!$M$1</c:f>
              <c:strCache>
                <c:ptCount val="1"/>
                <c:pt idx="0">
                  <c:v>ZBUPR1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Sheet31!$G$2:$G$30</c:f>
              <c:numCache>
                <c:formatCode>m/d/yyyy</c:formatCode>
                <c:ptCount val="29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41072</c:v>
                </c:pt>
                <c:pt idx="18">
                  <c:v>41102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</c:numCache>
            </c:numRef>
          </c:cat>
          <c:val>
            <c:numRef>
              <c:f>Sheet31!$M$2:$M$30</c:f>
              <c:numCache>
                <c:formatCode>General</c:formatCode>
                <c:ptCount val="29"/>
                <c:pt idx="0">
                  <c:v>0.87949165544514996</c:v>
                </c:pt>
                <c:pt idx="1">
                  <c:v>0.88119461554509837</c:v>
                </c:pt>
                <c:pt idx="2">
                  <c:v>0.87926691239751686</c:v>
                </c:pt>
                <c:pt idx="3">
                  <c:v>0.87949165544514996</c:v>
                </c:pt>
                <c:pt idx="4">
                  <c:v>0.88071878991889707</c:v>
                </c:pt>
                <c:pt idx="5">
                  <c:v>0.8787833350854154</c:v>
                </c:pt>
                <c:pt idx="6">
                  <c:v>0.87932250970694759</c:v>
                </c:pt>
                <c:pt idx="7">
                  <c:v>0.87894125627814412</c:v>
                </c:pt>
                <c:pt idx="8">
                  <c:v>0.87926691239751686</c:v>
                </c:pt>
                <c:pt idx="9">
                  <c:v>0.8787833350854154</c:v>
                </c:pt>
                <c:pt idx="10">
                  <c:v>0.87883562284742711</c:v>
                </c:pt>
                <c:pt idx="11">
                  <c:v>0.87862854110235911</c:v>
                </c:pt>
                <c:pt idx="12">
                  <c:v>0.87823028546283</c:v>
                </c:pt>
                <c:pt idx="13">
                  <c:v>0.8792116998454087</c:v>
                </c:pt>
                <c:pt idx="14">
                  <c:v>0.87852703195645887</c:v>
                </c:pt>
                <c:pt idx="15">
                  <c:v>0.87847677246290412</c:v>
                </c:pt>
                <c:pt idx="16">
                  <c:v>0.87837722589603617</c:v>
                </c:pt>
                <c:pt idx="17">
                  <c:v>0.87837722589603617</c:v>
                </c:pt>
                <c:pt idx="18">
                  <c:v>0.87883562284742711</c:v>
                </c:pt>
                <c:pt idx="19">
                  <c:v>0.87832793188673552</c:v>
                </c:pt>
                <c:pt idx="20">
                  <c:v>0.8791024114141035</c:v>
                </c:pt>
                <c:pt idx="21">
                  <c:v>0.87960642736199068</c:v>
                </c:pt>
                <c:pt idx="22">
                  <c:v>0.87813387247660635</c:v>
                </c:pt>
                <c:pt idx="23">
                  <c:v>0.87904832691062829</c:v>
                </c:pt>
                <c:pt idx="24">
                  <c:v>0.87852703195645887</c:v>
                </c:pt>
                <c:pt idx="25">
                  <c:v>0.87915686763318923</c:v>
                </c:pt>
                <c:pt idx="26">
                  <c:v>0.8787833350854154</c:v>
                </c:pt>
                <c:pt idx="27">
                  <c:v>0.87771460458512096</c:v>
                </c:pt>
                <c:pt idx="28">
                  <c:v>0.87744760932472599</c:v>
                </c:pt>
              </c:numCache>
            </c:numRef>
          </c:val>
          <c:smooth val="0"/>
        </c:ser>
        <c:ser>
          <c:idx val="7"/>
          <c:order val="4"/>
          <c:tx>
            <c:strRef>
              <c:f>Sheet31!$N$1</c:f>
              <c:strCache>
                <c:ptCount val="1"/>
                <c:pt idx="0">
                  <c:v>ZBLWR1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cat>
            <c:numRef>
              <c:f>Sheet31!$G$2:$G$30</c:f>
              <c:numCache>
                <c:formatCode>m/d/yyyy</c:formatCode>
                <c:ptCount val="29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41072</c:v>
                </c:pt>
                <c:pt idx="18">
                  <c:v>41102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</c:numCache>
            </c:numRef>
          </c:cat>
          <c:val>
            <c:numRef>
              <c:f>Sheet31!$N$2:$N$30</c:f>
              <c:numCache>
                <c:formatCode>General</c:formatCode>
                <c:ptCount val="29"/>
                <c:pt idx="0">
                  <c:v>0.83117295042811135</c:v>
                </c:pt>
                <c:pt idx="1">
                  <c:v>0.82946999032816293</c:v>
                </c:pt>
                <c:pt idx="2">
                  <c:v>0.83139769347574444</c:v>
                </c:pt>
                <c:pt idx="3">
                  <c:v>0.83117295042811135</c:v>
                </c:pt>
                <c:pt idx="4">
                  <c:v>0.82994581595436423</c:v>
                </c:pt>
                <c:pt idx="5">
                  <c:v>0.83188127078784591</c:v>
                </c:pt>
                <c:pt idx="6">
                  <c:v>0.83134209616631372</c:v>
                </c:pt>
                <c:pt idx="7">
                  <c:v>0.83172334959511718</c:v>
                </c:pt>
                <c:pt idx="8">
                  <c:v>0.83139769347574444</c:v>
                </c:pt>
                <c:pt idx="9">
                  <c:v>0.83188127078784591</c:v>
                </c:pt>
                <c:pt idx="10">
                  <c:v>0.83182898302583419</c:v>
                </c:pt>
                <c:pt idx="11">
                  <c:v>0.8320360647709022</c:v>
                </c:pt>
                <c:pt idx="12">
                  <c:v>0.83243432041043131</c:v>
                </c:pt>
                <c:pt idx="13">
                  <c:v>0.8314529060278526</c:v>
                </c:pt>
                <c:pt idx="14">
                  <c:v>0.83213757391680243</c:v>
                </c:pt>
                <c:pt idx="15">
                  <c:v>0.83218783341035718</c:v>
                </c:pt>
                <c:pt idx="16">
                  <c:v>0.83228737997722513</c:v>
                </c:pt>
                <c:pt idx="17">
                  <c:v>0.83228737997722513</c:v>
                </c:pt>
                <c:pt idx="18">
                  <c:v>0.83182898302583419</c:v>
                </c:pt>
                <c:pt idx="19">
                  <c:v>0.83233667398652578</c:v>
                </c:pt>
                <c:pt idx="20">
                  <c:v>0.8315621944591578</c:v>
                </c:pt>
                <c:pt idx="21">
                  <c:v>0.83105817851127062</c:v>
                </c:pt>
                <c:pt idx="22">
                  <c:v>0.83253073339665495</c:v>
                </c:pt>
                <c:pt idx="23">
                  <c:v>0.83161627896263302</c:v>
                </c:pt>
                <c:pt idx="24">
                  <c:v>0.83213757391680243</c:v>
                </c:pt>
                <c:pt idx="25">
                  <c:v>0.83150773824007207</c:v>
                </c:pt>
                <c:pt idx="26">
                  <c:v>0.83188127078784591</c:v>
                </c:pt>
                <c:pt idx="27">
                  <c:v>0.83295000128814034</c:v>
                </c:pt>
                <c:pt idx="28">
                  <c:v>0.83321699654853532</c:v>
                </c:pt>
              </c:numCache>
            </c:numRef>
          </c:val>
          <c:smooth val="0"/>
        </c:ser>
        <c:ser>
          <c:idx val="0"/>
          <c:order val="5"/>
          <c:tx>
            <c:strRef>
              <c:f>Sheet31!$O$1</c:f>
              <c:strCache>
                <c:ptCount val="1"/>
                <c:pt idx="0">
                  <c:v>PRISERIES1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3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4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5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6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7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8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9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0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3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4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5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6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7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8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19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0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1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2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3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dPt>
            <c:idx val="24"/>
            <c:marker>
              <c:spPr>
                <a:solidFill>
                  <a:srgbClr val="FF0000"/>
                </a:solidFill>
                <a:ln>
                  <a:solidFill>
                    <a:srgbClr val="000080"/>
                  </a:solidFill>
                  <a:prstDash val="solid"/>
                </a:ln>
              </c:spPr>
            </c:marker>
            <c:bubble3D val="0"/>
          </c:dPt>
          <c:cat>
            <c:numRef>
              <c:f>Sheet31!$G$2:$G$30</c:f>
              <c:numCache>
                <c:formatCode>m/d/yyyy</c:formatCode>
                <c:ptCount val="29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41072</c:v>
                </c:pt>
                <c:pt idx="18">
                  <c:v>41102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</c:numCache>
            </c:numRef>
          </c:cat>
          <c:val>
            <c:numRef>
              <c:f>Sheet31!$O$2:$O$30</c:f>
              <c:numCache>
                <c:formatCode>General</c:formatCode>
                <c:ptCount val="29"/>
                <c:pt idx="0">
                  <c:v>0.74528301886792447</c:v>
                </c:pt>
                <c:pt idx="1">
                  <c:v>0.74054054054054053</c:v>
                </c:pt>
                <c:pt idx="2">
                  <c:v>0.80092592592592593</c:v>
                </c:pt>
                <c:pt idx="3">
                  <c:v>0.77358490566037741</c:v>
                </c:pt>
                <c:pt idx="4">
                  <c:v>0.74479166666666663</c:v>
                </c:pt>
                <c:pt idx="5">
                  <c:v>0.77777777777777779</c:v>
                </c:pt>
                <c:pt idx="6">
                  <c:v>0.79534883720930227</c:v>
                </c:pt>
                <c:pt idx="7">
                  <c:v>0.76576576576576572</c:v>
                </c:pt>
                <c:pt idx="8">
                  <c:v>0.82870370370370372</c:v>
                </c:pt>
                <c:pt idx="9">
                  <c:v>0.80444444444444441</c:v>
                </c:pt>
                <c:pt idx="10">
                  <c:v>0.84375</c:v>
                </c:pt>
                <c:pt idx="11">
                  <c:v>0.86403508771929827</c:v>
                </c:pt>
                <c:pt idx="12">
                  <c:v>0.84745762711864403</c:v>
                </c:pt>
                <c:pt idx="13">
                  <c:v>0.90322580645161288</c:v>
                </c:pt>
                <c:pt idx="14">
                  <c:v>0.90434782608695652</c:v>
                </c:pt>
                <c:pt idx="15">
                  <c:v>0.93073593073593075</c:v>
                </c:pt>
                <c:pt idx="16">
                  <c:v>0.92703862660944203</c:v>
                </c:pt>
                <c:pt idx="17">
                  <c:v>0.91845493562231761</c:v>
                </c:pt>
                <c:pt idx="18">
                  <c:v>0.9419642857142857</c:v>
                </c:pt>
                <c:pt idx="19">
                  <c:v>0.9358974358974359</c:v>
                </c:pt>
                <c:pt idx="20">
                  <c:v>0.9269406392694064</c:v>
                </c:pt>
                <c:pt idx="21">
                  <c:v>0.90476190476190477</c:v>
                </c:pt>
                <c:pt idx="22">
                  <c:v>0.88235294117647056</c:v>
                </c:pt>
                <c:pt idx="23">
                  <c:v>0.88181818181818183</c:v>
                </c:pt>
                <c:pt idx="24">
                  <c:v>0.88260869565217392</c:v>
                </c:pt>
                <c:pt idx="25">
                  <c:v>0.85321100917431192</c:v>
                </c:pt>
                <c:pt idx="26">
                  <c:v>0.86222222222222222</c:v>
                </c:pt>
                <c:pt idx="27">
                  <c:v>0.8582995951417004</c:v>
                </c:pt>
                <c:pt idx="28">
                  <c:v>0.89328063241106714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311232"/>
        <c:axId val="191493248"/>
      </c:lineChart>
      <c:catAx>
        <c:axId val="191311232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18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149324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91493248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1311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'Wow examples'!$A$5:$C$5</c:f>
              <c:strCache>
                <c:ptCount val="3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</c:strCache>
            </c:strRef>
          </c:cat>
          <c:val>
            <c:numRef>
              <c:f>'Wow examples'!$A$6:$C$6</c:f>
              <c:numCache>
                <c:formatCode>0.00%</c:formatCode>
                <c:ptCount val="3"/>
                <c:pt idx="0">
                  <c:v>0.109</c:v>
                </c:pt>
                <c:pt idx="1">
                  <c:v>0.154</c:v>
                </c:pt>
                <c:pt idx="2" formatCode="0.0%">
                  <c:v>0.16700000000000001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526400"/>
        <c:axId val="191527936"/>
        <c:axId val="0"/>
      </c:bar3DChart>
      <c:catAx>
        <c:axId val="1915264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en-US"/>
          </a:p>
        </c:txPr>
        <c:crossAx val="191527936"/>
        <c:crosses val="autoZero"/>
        <c:auto val="1"/>
        <c:lblAlgn val="ctr"/>
        <c:lblOffset val="100"/>
        <c:noMultiLvlLbl val="0"/>
      </c:catAx>
      <c:valAx>
        <c:axId val="19152793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en-US"/>
          </a:p>
        </c:txPr>
        <c:crossAx val="1915264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'Wow examples'!$A$5:$C$5</c:f>
              <c:strCache>
                <c:ptCount val="3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</c:strCache>
            </c:strRef>
          </c:cat>
          <c:val>
            <c:numRef>
              <c:f>'Wow examples'!$A$11:$C$11</c:f>
              <c:numCache>
                <c:formatCode>0.0%</c:formatCode>
                <c:ptCount val="3"/>
                <c:pt idx="0">
                  <c:v>0.50600000000000001</c:v>
                </c:pt>
                <c:pt idx="1">
                  <c:v>0.59199999999999997</c:v>
                </c:pt>
                <c:pt idx="2">
                  <c:v>0.64400000000000002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4239488"/>
        <c:axId val="194689664"/>
        <c:axId val="0"/>
      </c:bar3DChart>
      <c:catAx>
        <c:axId val="194239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en-US"/>
          </a:p>
        </c:txPr>
        <c:crossAx val="194689664"/>
        <c:crosses val="autoZero"/>
        <c:auto val="1"/>
        <c:lblAlgn val="ctr"/>
        <c:lblOffset val="100"/>
        <c:noMultiLvlLbl val="0"/>
      </c:catAx>
      <c:valAx>
        <c:axId val="194689664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en-US"/>
          </a:p>
        </c:txPr>
        <c:crossAx val="1942394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CA519-68F7-4569-AEAC-98A634E091E8}" type="doc">
      <dgm:prSet loTypeId="urn:microsoft.com/office/officeart/2005/8/layout/radial4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08DA62-2CD4-471E-9F16-D1EC2C323F68}">
      <dgm:prSet phldrT="[Text]" custT="1"/>
      <dgm:spPr/>
      <dgm:t>
        <a:bodyPr/>
        <a:lstStyle/>
        <a:p>
          <a:r>
            <a:rPr lang="en-US" sz="2000" dirty="0" smtClean="0"/>
            <a:t>WRFP and our patients</a:t>
          </a:r>
          <a:endParaRPr lang="en-US" sz="2000" dirty="0"/>
        </a:p>
      </dgm:t>
    </dgm:pt>
    <dgm:pt modelId="{1DEE84D0-65D5-44BE-8817-DC707E5E33FB}" type="parTrans" cxnId="{08221C79-F577-4496-AE38-194DD0891F6D}">
      <dgm:prSet/>
      <dgm:spPr/>
      <dgm:t>
        <a:bodyPr/>
        <a:lstStyle/>
        <a:p>
          <a:endParaRPr lang="en-US"/>
        </a:p>
      </dgm:t>
    </dgm:pt>
    <dgm:pt modelId="{6DFC2E86-0751-458E-AF80-964B16EEBAD4}" type="sibTrans" cxnId="{08221C79-F577-4496-AE38-194DD0891F6D}">
      <dgm:prSet/>
      <dgm:spPr/>
      <dgm:t>
        <a:bodyPr/>
        <a:lstStyle/>
        <a:p>
          <a:endParaRPr lang="en-US"/>
        </a:p>
      </dgm:t>
    </dgm:pt>
    <dgm:pt modelId="{A48178CE-152E-44AC-9067-33A826843D81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 dirty="0" smtClean="0"/>
            <a:t>Geisel School of Medicine</a:t>
          </a:r>
          <a:endParaRPr lang="en-US" sz="1400" dirty="0"/>
        </a:p>
      </dgm:t>
    </dgm:pt>
    <dgm:pt modelId="{62C5AF80-3FA3-4C3C-BF59-3E373BC4EA69}" type="parTrans" cxnId="{0B69D9E6-139B-4D95-BE16-A7804044F5EB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EAD0EFEA-C886-4533-8EE9-CC4D5548D015}" type="sibTrans" cxnId="{0B69D9E6-139B-4D95-BE16-A7804044F5EB}">
      <dgm:prSet/>
      <dgm:spPr/>
      <dgm:t>
        <a:bodyPr/>
        <a:lstStyle/>
        <a:p>
          <a:endParaRPr lang="en-US"/>
        </a:p>
      </dgm:t>
    </dgm:pt>
    <dgm:pt modelId="{6FE59338-9FFA-4CA7-905D-1CB1A308143F}">
      <dgm:prSet phldrT="[Text]" custT="1"/>
      <dgm:spPr/>
      <dgm:t>
        <a:bodyPr/>
        <a:lstStyle/>
        <a:p>
          <a:r>
            <a:rPr lang="en-US" sz="1400" dirty="0" smtClean="0"/>
            <a:t>Blueprint for Health</a:t>
          </a:r>
          <a:endParaRPr lang="en-US" sz="1400" dirty="0"/>
        </a:p>
      </dgm:t>
    </dgm:pt>
    <dgm:pt modelId="{EDB87156-A306-4828-82CC-BB67299F9940}" type="parTrans" cxnId="{BC0A8B2B-DD14-4ED8-8DAC-AFD1A162793D}">
      <dgm:prSet/>
      <dgm:spPr/>
      <dgm:t>
        <a:bodyPr/>
        <a:lstStyle/>
        <a:p>
          <a:endParaRPr lang="en-US"/>
        </a:p>
      </dgm:t>
    </dgm:pt>
    <dgm:pt modelId="{1A9142BF-4BE6-4C40-A073-3B81FA076456}" type="sibTrans" cxnId="{BC0A8B2B-DD14-4ED8-8DAC-AFD1A162793D}">
      <dgm:prSet/>
      <dgm:spPr/>
      <dgm:t>
        <a:bodyPr/>
        <a:lstStyle/>
        <a:p>
          <a:endParaRPr lang="en-US"/>
        </a:p>
      </dgm:t>
    </dgm:pt>
    <dgm:pt modelId="{5604C3B0-08C4-4E1B-88B8-CA3CA1E311DA}">
      <dgm:prSet phldrT="[Text]" custT="1"/>
      <dgm:spPr/>
      <dgm:t>
        <a:bodyPr/>
        <a:lstStyle/>
        <a:p>
          <a:r>
            <a:rPr lang="en-US" sz="1400" dirty="0" smtClean="0"/>
            <a:t>Health Care Reform</a:t>
          </a:r>
          <a:endParaRPr lang="en-US" sz="1400" dirty="0"/>
        </a:p>
      </dgm:t>
    </dgm:pt>
    <dgm:pt modelId="{D51D6243-3429-44B0-91C4-8FA562C80C79}" type="parTrans" cxnId="{F4B4AFC4-DFE5-42AE-9AF5-F40AC878E477}">
      <dgm:prSet/>
      <dgm:spPr/>
      <dgm:t>
        <a:bodyPr/>
        <a:lstStyle/>
        <a:p>
          <a:endParaRPr lang="en-US"/>
        </a:p>
      </dgm:t>
    </dgm:pt>
    <dgm:pt modelId="{5E7547B1-BBA9-4A16-8B1E-ACCE77F4F3B0}" type="sibTrans" cxnId="{F4B4AFC4-DFE5-42AE-9AF5-F40AC878E477}">
      <dgm:prSet/>
      <dgm:spPr/>
      <dgm:t>
        <a:bodyPr/>
        <a:lstStyle/>
        <a:p>
          <a:endParaRPr lang="en-US"/>
        </a:p>
      </dgm:t>
    </dgm:pt>
    <dgm:pt modelId="{E185EA17-65F7-44C4-AD0B-B356E56780C6}">
      <dgm:prSet custT="1"/>
      <dgm:spPr/>
      <dgm:t>
        <a:bodyPr/>
        <a:lstStyle/>
        <a:p>
          <a:r>
            <a:rPr lang="en-US" sz="1400" dirty="0" smtClean="0"/>
            <a:t>Community Health Team</a:t>
          </a:r>
          <a:endParaRPr lang="en-US" sz="1400" dirty="0"/>
        </a:p>
      </dgm:t>
    </dgm:pt>
    <dgm:pt modelId="{50B70759-C6A2-4B6D-8364-F696EA443060}" type="parTrans" cxnId="{2242182B-D67D-4AA8-9FE9-2ED315E2D06D}">
      <dgm:prSet/>
      <dgm:spPr/>
      <dgm:t>
        <a:bodyPr/>
        <a:lstStyle/>
        <a:p>
          <a:endParaRPr lang="en-US"/>
        </a:p>
      </dgm:t>
    </dgm:pt>
    <dgm:pt modelId="{413DD4AC-5AB2-4A75-9C69-58D00D5CB89E}" type="sibTrans" cxnId="{2242182B-D67D-4AA8-9FE9-2ED315E2D06D}">
      <dgm:prSet/>
      <dgm:spPr/>
      <dgm:t>
        <a:bodyPr/>
        <a:lstStyle/>
        <a:p>
          <a:endParaRPr lang="en-US"/>
        </a:p>
      </dgm:t>
    </dgm:pt>
    <dgm:pt modelId="{3155C692-D2E2-478D-A66E-1E61072089C4}">
      <dgm:prSet custT="1"/>
      <dgm:spPr/>
      <dgm:t>
        <a:bodyPr/>
        <a:lstStyle/>
        <a:p>
          <a:r>
            <a:rPr lang="en-US" sz="1400" dirty="0" smtClean="0"/>
            <a:t>ACO</a:t>
          </a:r>
          <a:endParaRPr lang="en-US" sz="1400" dirty="0"/>
        </a:p>
      </dgm:t>
    </dgm:pt>
    <dgm:pt modelId="{9C3BC504-D40F-4CBC-B367-BC2A2B338DB6}" type="parTrans" cxnId="{56251BF9-927E-492F-9F71-23D7B7C89E38}">
      <dgm:prSet/>
      <dgm:spPr/>
      <dgm:t>
        <a:bodyPr/>
        <a:lstStyle/>
        <a:p>
          <a:endParaRPr lang="en-US"/>
        </a:p>
      </dgm:t>
    </dgm:pt>
    <dgm:pt modelId="{9C5A51E2-8297-469E-9921-50A80771357F}" type="sibTrans" cxnId="{56251BF9-927E-492F-9F71-23D7B7C89E38}">
      <dgm:prSet/>
      <dgm:spPr/>
      <dgm:t>
        <a:bodyPr/>
        <a:lstStyle/>
        <a:p>
          <a:endParaRPr lang="en-US"/>
        </a:p>
      </dgm:t>
    </dgm:pt>
    <dgm:pt modelId="{79F3044E-B1B2-4A9B-9667-1837F9429786}">
      <dgm:prSet custT="1"/>
      <dgm:spPr/>
      <dgm:t>
        <a:bodyPr/>
        <a:lstStyle/>
        <a:p>
          <a:r>
            <a:rPr lang="en-US" sz="1400" dirty="0" smtClean="0"/>
            <a:t>eCW</a:t>
          </a:r>
          <a:endParaRPr lang="en-US" sz="1400" dirty="0"/>
        </a:p>
      </dgm:t>
    </dgm:pt>
    <dgm:pt modelId="{33084E6E-005A-4DDA-B7BA-C0DAA5BE0F85}" type="parTrans" cxnId="{C93CA77F-3951-4CF6-8793-069750AA5F88}">
      <dgm:prSet/>
      <dgm:spPr/>
      <dgm:t>
        <a:bodyPr/>
        <a:lstStyle/>
        <a:p>
          <a:endParaRPr lang="en-US"/>
        </a:p>
      </dgm:t>
    </dgm:pt>
    <dgm:pt modelId="{CD367153-8A39-48E3-8467-1F7DDDC82647}" type="sibTrans" cxnId="{C93CA77F-3951-4CF6-8793-069750AA5F88}">
      <dgm:prSet/>
      <dgm:spPr/>
      <dgm:t>
        <a:bodyPr/>
        <a:lstStyle/>
        <a:p>
          <a:endParaRPr lang="en-US"/>
        </a:p>
      </dgm:t>
    </dgm:pt>
    <dgm:pt modelId="{0A88A846-454C-4649-8A18-6AF489A7F462}" type="pres">
      <dgm:prSet presAssocID="{C8ACA519-68F7-4569-AEAC-98A634E091E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DBBEC5-F495-4032-9432-818465D3FF5D}" type="pres">
      <dgm:prSet presAssocID="{9008DA62-2CD4-471E-9F16-D1EC2C323F68}" presName="centerShape" presStyleLbl="node0" presStyleIdx="0" presStyleCnt="1"/>
      <dgm:spPr/>
      <dgm:t>
        <a:bodyPr/>
        <a:lstStyle/>
        <a:p>
          <a:endParaRPr lang="en-US"/>
        </a:p>
      </dgm:t>
    </dgm:pt>
    <dgm:pt modelId="{E061E150-5F8F-47C2-8AF7-99D6BF20E7CC}" type="pres">
      <dgm:prSet presAssocID="{62C5AF80-3FA3-4C3C-BF59-3E373BC4EA69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21E42465-940C-47FB-A0D9-643AA2D49B55}" type="pres">
      <dgm:prSet presAssocID="{A48178CE-152E-44AC-9067-33A826843D8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A6A9E5-51A9-4F48-8741-2E6CDB181D04}" type="pres">
      <dgm:prSet presAssocID="{EDB87156-A306-4828-82CC-BB67299F9940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AA665D53-4435-4212-9051-B9AC7C754B91}" type="pres">
      <dgm:prSet presAssocID="{6FE59338-9FFA-4CA7-905D-1CB1A308143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7CF4F7-2A0D-4624-8CA2-10559EF40B25}" type="pres">
      <dgm:prSet presAssocID="{D51D6243-3429-44B0-91C4-8FA562C80C79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4126EA0B-1996-43D0-AACD-260B66F4F20F}" type="pres">
      <dgm:prSet presAssocID="{5604C3B0-08C4-4E1B-88B8-CA3CA1E311D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A45FF-3B16-493D-85A7-665B1D6AF4A1}" type="pres">
      <dgm:prSet presAssocID="{9C3BC504-D40F-4CBC-B367-BC2A2B338DB6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CB09C1D8-7778-4EB7-995E-31B70F76349F}" type="pres">
      <dgm:prSet presAssocID="{3155C692-D2E2-478D-A66E-1E61072089C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01EF5-58C3-488C-B2BE-98BF9B391466}" type="pres">
      <dgm:prSet presAssocID="{33084E6E-005A-4DDA-B7BA-C0DAA5BE0F85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231CAD1C-A062-47A9-8D76-2D9E2573ABB0}" type="pres">
      <dgm:prSet presAssocID="{79F3044E-B1B2-4A9B-9667-1837F942978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627C89-21D3-41AB-B599-7157A34C4BA6}" type="pres">
      <dgm:prSet presAssocID="{50B70759-C6A2-4B6D-8364-F696EA443060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3B8543B6-0E5D-4686-8E30-B0DCD3E1F91C}" type="pres">
      <dgm:prSet presAssocID="{E185EA17-65F7-44C4-AD0B-B356E56780C6}" presName="node" presStyleLbl="node1" presStyleIdx="5" presStyleCnt="6" custRadScaleRad="89804" custRadScaleInc="2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2F6A2-6F15-44C3-9F6F-EF2F6AF5D46B}" type="presOf" srcId="{C8ACA519-68F7-4569-AEAC-98A634E091E8}" destId="{0A88A846-454C-4649-8A18-6AF489A7F462}" srcOrd="0" destOrd="0" presId="urn:microsoft.com/office/officeart/2005/8/layout/radial4"/>
    <dgm:cxn modelId="{3D7F5192-9890-4A48-9FF2-7A6D863BCD77}" type="presOf" srcId="{50B70759-C6A2-4B6D-8364-F696EA443060}" destId="{2B627C89-21D3-41AB-B599-7157A34C4BA6}" srcOrd="0" destOrd="0" presId="urn:microsoft.com/office/officeart/2005/8/layout/radial4"/>
    <dgm:cxn modelId="{08221C79-F577-4496-AE38-194DD0891F6D}" srcId="{C8ACA519-68F7-4569-AEAC-98A634E091E8}" destId="{9008DA62-2CD4-471E-9F16-D1EC2C323F68}" srcOrd="0" destOrd="0" parTransId="{1DEE84D0-65D5-44BE-8817-DC707E5E33FB}" sibTransId="{6DFC2E86-0751-458E-AF80-964B16EEBAD4}"/>
    <dgm:cxn modelId="{03516450-8BF3-4E7B-9273-9CDBDC0335B1}" type="presOf" srcId="{E185EA17-65F7-44C4-AD0B-B356E56780C6}" destId="{3B8543B6-0E5D-4686-8E30-B0DCD3E1F91C}" srcOrd="0" destOrd="0" presId="urn:microsoft.com/office/officeart/2005/8/layout/radial4"/>
    <dgm:cxn modelId="{3E8C76E0-3A8C-4B35-96BA-80173983C047}" type="presOf" srcId="{5604C3B0-08C4-4E1B-88B8-CA3CA1E311DA}" destId="{4126EA0B-1996-43D0-AACD-260B66F4F20F}" srcOrd="0" destOrd="0" presId="urn:microsoft.com/office/officeart/2005/8/layout/radial4"/>
    <dgm:cxn modelId="{7BB13302-BADC-405E-98D4-C7638306D6C5}" type="presOf" srcId="{6FE59338-9FFA-4CA7-905D-1CB1A308143F}" destId="{AA665D53-4435-4212-9051-B9AC7C754B91}" srcOrd="0" destOrd="0" presId="urn:microsoft.com/office/officeart/2005/8/layout/radial4"/>
    <dgm:cxn modelId="{6D07DF66-738F-4B5E-9590-FD137F50BDE9}" type="presOf" srcId="{EDB87156-A306-4828-82CC-BB67299F9940}" destId="{79A6A9E5-51A9-4F48-8741-2E6CDB181D04}" srcOrd="0" destOrd="0" presId="urn:microsoft.com/office/officeart/2005/8/layout/radial4"/>
    <dgm:cxn modelId="{495AA663-7AA1-4AB2-9E9E-AE9982B09928}" type="presOf" srcId="{79F3044E-B1B2-4A9B-9667-1837F9429786}" destId="{231CAD1C-A062-47A9-8D76-2D9E2573ABB0}" srcOrd="0" destOrd="0" presId="urn:microsoft.com/office/officeart/2005/8/layout/radial4"/>
    <dgm:cxn modelId="{C93CA77F-3951-4CF6-8793-069750AA5F88}" srcId="{9008DA62-2CD4-471E-9F16-D1EC2C323F68}" destId="{79F3044E-B1B2-4A9B-9667-1837F9429786}" srcOrd="4" destOrd="0" parTransId="{33084E6E-005A-4DDA-B7BA-C0DAA5BE0F85}" sibTransId="{CD367153-8A39-48E3-8467-1F7DDDC82647}"/>
    <dgm:cxn modelId="{BC0A8B2B-DD14-4ED8-8DAC-AFD1A162793D}" srcId="{9008DA62-2CD4-471E-9F16-D1EC2C323F68}" destId="{6FE59338-9FFA-4CA7-905D-1CB1A308143F}" srcOrd="1" destOrd="0" parTransId="{EDB87156-A306-4828-82CC-BB67299F9940}" sibTransId="{1A9142BF-4BE6-4C40-A073-3B81FA076456}"/>
    <dgm:cxn modelId="{172A0863-09F9-49CA-9746-8519293C4D0C}" type="presOf" srcId="{9C3BC504-D40F-4CBC-B367-BC2A2B338DB6}" destId="{FF3A45FF-3B16-493D-85A7-665B1D6AF4A1}" srcOrd="0" destOrd="0" presId="urn:microsoft.com/office/officeart/2005/8/layout/radial4"/>
    <dgm:cxn modelId="{4C003259-8311-4DF4-A03B-3145E85BD4B0}" type="presOf" srcId="{A48178CE-152E-44AC-9067-33A826843D81}" destId="{21E42465-940C-47FB-A0D9-643AA2D49B55}" srcOrd="0" destOrd="0" presId="urn:microsoft.com/office/officeart/2005/8/layout/radial4"/>
    <dgm:cxn modelId="{22F55C68-ACC2-4B58-8C35-2151BA496970}" type="presOf" srcId="{33084E6E-005A-4DDA-B7BA-C0DAA5BE0F85}" destId="{B1101EF5-58C3-488C-B2BE-98BF9B391466}" srcOrd="0" destOrd="0" presId="urn:microsoft.com/office/officeart/2005/8/layout/radial4"/>
    <dgm:cxn modelId="{2242182B-D67D-4AA8-9FE9-2ED315E2D06D}" srcId="{9008DA62-2CD4-471E-9F16-D1EC2C323F68}" destId="{E185EA17-65F7-44C4-AD0B-B356E56780C6}" srcOrd="5" destOrd="0" parTransId="{50B70759-C6A2-4B6D-8364-F696EA443060}" sibTransId="{413DD4AC-5AB2-4A75-9C69-58D00D5CB89E}"/>
    <dgm:cxn modelId="{F4B4AFC4-DFE5-42AE-9AF5-F40AC878E477}" srcId="{9008DA62-2CD4-471E-9F16-D1EC2C323F68}" destId="{5604C3B0-08C4-4E1B-88B8-CA3CA1E311DA}" srcOrd="2" destOrd="0" parTransId="{D51D6243-3429-44B0-91C4-8FA562C80C79}" sibTransId="{5E7547B1-BBA9-4A16-8B1E-ACCE77F4F3B0}"/>
    <dgm:cxn modelId="{F74F4E2B-E400-4F8C-92AF-C7C3528690C7}" type="presOf" srcId="{D51D6243-3429-44B0-91C4-8FA562C80C79}" destId="{AE7CF4F7-2A0D-4624-8CA2-10559EF40B25}" srcOrd="0" destOrd="0" presId="urn:microsoft.com/office/officeart/2005/8/layout/radial4"/>
    <dgm:cxn modelId="{73673152-125C-423C-B164-7DDB41E8DCE2}" type="presOf" srcId="{62C5AF80-3FA3-4C3C-BF59-3E373BC4EA69}" destId="{E061E150-5F8F-47C2-8AF7-99D6BF20E7CC}" srcOrd="0" destOrd="0" presId="urn:microsoft.com/office/officeart/2005/8/layout/radial4"/>
    <dgm:cxn modelId="{4C858D0C-9B2F-4508-A589-6F5A732F04B8}" type="presOf" srcId="{9008DA62-2CD4-471E-9F16-D1EC2C323F68}" destId="{E4DBBEC5-F495-4032-9432-818465D3FF5D}" srcOrd="0" destOrd="0" presId="urn:microsoft.com/office/officeart/2005/8/layout/radial4"/>
    <dgm:cxn modelId="{56251BF9-927E-492F-9F71-23D7B7C89E38}" srcId="{9008DA62-2CD4-471E-9F16-D1EC2C323F68}" destId="{3155C692-D2E2-478D-A66E-1E61072089C4}" srcOrd="3" destOrd="0" parTransId="{9C3BC504-D40F-4CBC-B367-BC2A2B338DB6}" sibTransId="{9C5A51E2-8297-469E-9921-50A80771357F}"/>
    <dgm:cxn modelId="{BFB3CE3E-D56C-4180-B5F2-3C38D86AAFA4}" type="presOf" srcId="{3155C692-D2E2-478D-A66E-1E61072089C4}" destId="{CB09C1D8-7778-4EB7-995E-31B70F76349F}" srcOrd="0" destOrd="0" presId="urn:microsoft.com/office/officeart/2005/8/layout/radial4"/>
    <dgm:cxn modelId="{0B69D9E6-139B-4D95-BE16-A7804044F5EB}" srcId="{9008DA62-2CD4-471E-9F16-D1EC2C323F68}" destId="{A48178CE-152E-44AC-9067-33A826843D81}" srcOrd="0" destOrd="0" parTransId="{62C5AF80-3FA3-4C3C-BF59-3E373BC4EA69}" sibTransId="{EAD0EFEA-C886-4533-8EE9-CC4D5548D015}"/>
    <dgm:cxn modelId="{E6A2DC4D-A14F-416E-AF58-25146D0B04C9}" type="presParOf" srcId="{0A88A846-454C-4649-8A18-6AF489A7F462}" destId="{E4DBBEC5-F495-4032-9432-818465D3FF5D}" srcOrd="0" destOrd="0" presId="urn:microsoft.com/office/officeart/2005/8/layout/radial4"/>
    <dgm:cxn modelId="{5F34338E-E6F6-4AD1-BD0B-ABF849FD5259}" type="presParOf" srcId="{0A88A846-454C-4649-8A18-6AF489A7F462}" destId="{E061E150-5F8F-47C2-8AF7-99D6BF20E7CC}" srcOrd="1" destOrd="0" presId="urn:microsoft.com/office/officeart/2005/8/layout/radial4"/>
    <dgm:cxn modelId="{169D2438-7364-4722-9910-7E1A361E9170}" type="presParOf" srcId="{0A88A846-454C-4649-8A18-6AF489A7F462}" destId="{21E42465-940C-47FB-A0D9-643AA2D49B55}" srcOrd="2" destOrd="0" presId="urn:microsoft.com/office/officeart/2005/8/layout/radial4"/>
    <dgm:cxn modelId="{013C03F0-CE00-4254-92AA-6726F76840A0}" type="presParOf" srcId="{0A88A846-454C-4649-8A18-6AF489A7F462}" destId="{79A6A9E5-51A9-4F48-8741-2E6CDB181D04}" srcOrd="3" destOrd="0" presId="urn:microsoft.com/office/officeart/2005/8/layout/radial4"/>
    <dgm:cxn modelId="{966C0837-AC68-488E-9303-BF1E74B25847}" type="presParOf" srcId="{0A88A846-454C-4649-8A18-6AF489A7F462}" destId="{AA665D53-4435-4212-9051-B9AC7C754B91}" srcOrd="4" destOrd="0" presId="urn:microsoft.com/office/officeart/2005/8/layout/radial4"/>
    <dgm:cxn modelId="{FD705E5A-17FB-429C-B094-53EC85093218}" type="presParOf" srcId="{0A88A846-454C-4649-8A18-6AF489A7F462}" destId="{AE7CF4F7-2A0D-4624-8CA2-10559EF40B25}" srcOrd="5" destOrd="0" presId="urn:microsoft.com/office/officeart/2005/8/layout/radial4"/>
    <dgm:cxn modelId="{6B7ABF74-06C1-43A4-8127-F975F2BE24C8}" type="presParOf" srcId="{0A88A846-454C-4649-8A18-6AF489A7F462}" destId="{4126EA0B-1996-43D0-AACD-260B66F4F20F}" srcOrd="6" destOrd="0" presId="urn:microsoft.com/office/officeart/2005/8/layout/radial4"/>
    <dgm:cxn modelId="{84A41A83-B839-4E57-80C1-DA255103E5CC}" type="presParOf" srcId="{0A88A846-454C-4649-8A18-6AF489A7F462}" destId="{FF3A45FF-3B16-493D-85A7-665B1D6AF4A1}" srcOrd="7" destOrd="0" presId="urn:microsoft.com/office/officeart/2005/8/layout/radial4"/>
    <dgm:cxn modelId="{7E088DBA-8D6F-4779-99D9-35C284C29184}" type="presParOf" srcId="{0A88A846-454C-4649-8A18-6AF489A7F462}" destId="{CB09C1D8-7778-4EB7-995E-31B70F76349F}" srcOrd="8" destOrd="0" presId="urn:microsoft.com/office/officeart/2005/8/layout/radial4"/>
    <dgm:cxn modelId="{1A5E5981-3E03-4C31-A088-09A531E068E4}" type="presParOf" srcId="{0A88A846-454C-4649-8A18-6AF489A7F462}" destId="{B1101EF5-58C3-488C-B2BE-98BF9B391466}" srcOrd="9" destOrd="0" presId="urn:microsoft.com/office/officeart/2005/8/layout/radial4"/>
    <dgm:cxn modelId="{59A40909-10C5-4F99-9A93-9F15C546F7DB}" type="presParOf" srcId="{0A88A846-454C-4649-8A18-6AF489A7F462}" destId="{231CAD1C-A062-47A9-8D76-2D9E2573ABB0}" srcOrd="10" destOrd="0" presId="urn:microsoft.com/office/officeart/2005/8/layout/radial4"/>
    <dgm:cxn modelId="{D5EE9836-F767-4E39-A3BF-7271707401D3}" type="presParOf" srcId="{0A88A846-454C-4649-8A18-6AF489A7F462}" destId="{2B627C89-21D3-41AB-B599-7157A34C4BA6}" srcOrd="11" destOrd="0" presId="urn:microsoft.com/office/officeart/2005/8/layout/radial4"/>
    <dgm:cxn modelId="{89E52B7F-A4E0-486F-821B-5F519614B246}" type="presParOf" srcId="{0A88A846-454C-4649-8A18-6AF489A7F462}" destId="{3B8543B6-0E5D-4686-8E30-B0DCD3E1F91C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BBEC5-F495-4032-9432-818465D3FF5D}">
      <dsp:nvSpPr>
        <dsp:cNvPr id="0" name=""/>
        <dsp:cNvSpPr/>
      </dsp:nvSpPr>
      <dsp:spPr>
        <a:xfrm>
          <a:off x="3096025" y="2487135"/>
          <a:ext cx="2037549" cy="20375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WRFP and our patients</a:t>
          </a:r>
          <a:endParaRPr lang="en-US" sz="2000" kern="1200" dirty="0"/>
        </a:p>
      </dsp:txBody>
      <dsp:txXfrm>
        <a:off x="3394417" y="2785527"/>
        <a:ext cx="1440765" cy="1440765"/>
      </dsp:txXfrm>
    </dsp:sp>
    <dsp:sp modelId="{E061E150-5F8F-47C2-8AF7-99D6BF20E7CC}">
      <dsp:nvSpPr>
        <dsp:cNvPr id="0" name=""/>
        <dsp:cNvSpPr/>
      </dsp:nvSpPr>
      <dsp:spPr>
        <a:xfrm rot="10800000">
          <a:off x="1029684" y="3215559"/>
          <a:ext cx="1952692" cy="580701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E42465-940C-47FB-A0D9-643AA2D49B55}">
      <dsp:nvSpPr>
        <dsp:cNvPr id="0" name=""/>
        <dsp:cNvSpPr/>
      </dsp:nvSpPr>
      <dsp:spPr>
        <a:xfrm>
          <a:off x="316541" y="2935396"/>
          <a:ext cx="1426284" cy="1141027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Geisel School of Medicine</a:t>
          </a:r>
          <a:endParaRPr lang="en-US" sz="1400" kern="1200" dirty="0"/>
        </a:p>
      </dsp:txBody>
      <dsp:txXfrm>
        <a:off x="349961" y="2968816"/>
        <a:ext cx="1359444" cy="1074187"/>
      </dsp:txXfrm>
    </dsp:sp>
    <dsp:sp modelId="{79A6A9E5-51A9-4F48-8741-2E6CDB181D04}">
      <dsp:nvSpPr>
        <dsp:cNvPr id="0" name=""/>
        <dsp:cNvSpPr/>
      </dsp:nvSpPr>
      <dsp:spPr>
        <a:xfrm rot="12960000">
          <a:off x="1432423" y="1976055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665D53-4435-4212-9051-B9AC7C754B91}">
      <dsp:nvSpPr>
        <dsp:cNvPr id="0" name=""/>
        <dsp:cNvSpPr/>
      </dsp:nvSpPr>
      <dsp:spPr>
        <a:xfrm>
          <a:off x="905746" y="1122010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Blueprint for Health</a:t>
          </a:r>
          <a:endParaRPr lang="en-US" sz="1400" kern="1200" dirty="0"/>
        </a:p>
      </dsp:txBody>
      <dsp:txXfrm>
        <a:off x="939166" y="1155430"/>
        <a:ext cx="1359444" cy="1074187"/>
      </dsp:txXfrm>
    </dsp:sp>
    <dsp:sp modelId="{AE7CF4F7-2A0D-4624-8CA2-10559EF40B25}">
      <dsp:nvSpPr>
        <dsp:cNvPr id="0" name=""/>
        <dsp:cNvSpPr/>
      </dsp:nvSpPr>
      <dsp:spPr>
        <a:xfrm rot="15120000">
          <a:off x="2486808" y="1210000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6EA0B-1996-43D0-AACD-260B66F4F20F}">
      <dsp:nvSpPr>
        <dsp:cNvPr id="0" name=""/>
        <dsp:cNvSpPr/>
      </dsp:nvSpPr>
      <dsp:spPr>
        <a:xfrm>
          <a:off x="2448304" y="1276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Health Care Reform</a:t>
          </a:r>
          <a:endParaRPr lang="en-US" sz="1400" kern="1200" dirty="0"/>
        </a:p>
      </dsp:txBody>
      <dsp:txXfrm>
        <a:off x="2481724" y="34696"/>
        <a:ext cx="1359444" cy="1074187"/>
      </dsp:txXfrm>
    </dsp:sp>
    <dsp:sp modelId="{FF3A45FF-3B16-493D-85A7-665B1D6AF4A1}">
      <dsp:nvSpPr>
        <dsp:cNvPr id="0" name=""/>
        <dsp:cNvSpPr/>
      </dsp:nvSpPr>
      <dsp:spPr>
        <a:xfrm rot="17280000">
          <a:off x="3790099" y="1210000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09C1D8-7778-4EB7-995E-31B70F76349F}">
      <dsp:nvSpPr>
        <dsp:cNvPr id="0" name=""/>
        <dsp:cNvSpPr/>
      </dsp:nvSpPr>
      <dsp:spPr>
        <a:xfrm>
          <a:off x="4355010" y="1276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ACO</a:t>
          </a:r>
          <a:endParaRPr lang="en-US" sz="1400" kern="1200" dirty="0"/>
        </a:p>
      </dsp:txBody>
      <dsp:txXfrm>
        <a:off x="4388430" y="34696"/>
        <a:ext cx="1359444" cy="1074187"/>
      </dsp:txXfrm>
    </dsp:sp>
    <dsp:sp modelId="{B1101EF5-58C3-488C-B2BE-98BF9B391466}">
      <dsp:nvSpPr>
        <dsp:cNvPr id="0" name=""/>
        <dsp:cNvSpPr/>
      </dsp:nvSpPr>
      <dsp:spPr>
        <a:xfrm rot="19440000">
          <a:off x="4844484" y="1976055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1CAD1C-A062-47A9-8D76-2D9E2573ABB0}">
      <dsp:nvSpPr>
        <dsp:cNvPr id="0" name=""/>
        <dsp:cNvSpPr/>
      </dsp:nvSpPr>
      <dsp:spPr>
        <a:xfrm>
          <a:off x="5897568" y="1122010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eCW</a:t>
          </a:r>
          <a:endParaRPr lang="en-US" sz="1400" kern="1200" dirty="0"/>
        </a:p>
      </dsp:txBody>
      <dsp:txXfrm>
        <a:off x="5930988" y="1155430"/>
        <a:ext cx="1359444" cy="1074187"/>
      </dsp:txXfrm>
    </dsp:sp>
    <dsp:sp modelId="{2B627C89-21D3-41AB-B599-7157A34C4BA6}">
      <dsp:nvSpPr>
        <dsp:cNvPr id="0" name=""/>
        <dsp:cNvSpPr/>
      </dsp:nvSpPr>
      <dsp:spPr>
        <a:xfrm rot="3798">
          <a:off x="5229921" y="3217706"/>
          <a:ext cx="1655434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543B6-0E5D-4686-8E30-B0DCD3E1F91C}">
      <dsp:nvSpPr>
        <dsp:cNvPr id="0" name=""/>
        <dsp:cNvSpPr/>
      </dsp:nvSpPr>
      <dsp:spPr>
        <a:xfrm>
          <a:off x="6172213" y="2938457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Community Health Team</a:t>
          </a:r>
          <a:endParaRPr lang="en-US" sz="1400" kern="1200" dirty="0"/>
        </a:p>
      </dsp:txBody>
      <dsp:txXfrm>
        <a:off x="6205633" y="2971877"/>
        <a:ext cx="1359444" cy="1074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0.67425</cdr:x>
      <cdr:y>1</cdr:y>
    </cdr:from>
    <cdr:to>
      <cdr:x>0.68125</cdr:x>
      <cdr:y>0.5885</cdr:y>
    </cdr:to>
    <cdr:sp macro="" textlink="">
      <cdr:nvSpPr>
        <cdr:cNvPr id="3393548" name="SourceData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48394" y="5605272"/>
          <a:ext cx="542813" cy="1810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25" b="0" i="0" strike="noStrike" dirty="0">
              <a:solidFill>
                <a:srgbClr val="000000"/>
              </a:solidFill>
              <a:latin typeface="Arial"/>
              <a:cs typeface="Arial"/>
            </a:rPr>
            <a:t>Sheet3</a:t>
          </a:r>
        </a:p>
      </cdr:txBody>
    </cdr:sp>
  </cdr:relSizeAnchor>
  <cdr:relSizeAnchor xmlns:cdr="http://schemas.openxmlformats.org/drawingml/2006/chartDrawing">
    <cdr:from>
      <cdr:x>0.1027</cdr:x>
      <cdr:y>0.00297</cdr:y>
    </cdr:from>
    <cdr:to>
      <cdr:x>0.1336</cdr:x>
      <cdr:y>0.03842</cdr:y>
    </cdr:to>
    <cdr:sp macro="" textlink="">
      <cdr:nvSpPr>
        <cdr:cNvPr id="3393549" name="ChartType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3652" y="14597"/>
          <a:ext cx="193707" cy="1742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25" b="0" i="0" strike="noStrike" dirty="0">
              <a:solidFill>
                <a:srgbClr val="000000"/>
              </a:solidFill>
              <a:latin typeface="Arial"/>
              <a:cs typeface="Arial"/>
            </a:rPr>
            <a:t>ctrl</a:t>
          </a:r>
        </a:p>
      </cdr:txBody>
    </cdr:sp>
  </cdr:relSizeAnchor>
  <cdr:relSizeAnchor xmlns:cdr="http://schemas.openxmlformats.org/drawingml/2006/chartDrawing">
    <cdr:from>
      <cdr:x>0.04225</cdr:x>
      <cdr:y>0.0165</cdr:y>
    </cdr:from>
    <cdr:to>
      <cdr:x>0.1225</cdr:x>
      <cdr:y>0.03775</cdr:y>
    </cdr:to>
    <cdr:sp macro="" textlink="">
      <cdr:nvSpPr>
        <cdr:cNvPr id="3393550" name="SPCTimeStamp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6770" y="134293"/>
          <a:ext cx="656525" cy="1707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0.67425</cdr:x>
      <cdr:y>1</cdr:y>
    </cdr:from>
    <cdr:to>
      <cdr:x>0.68125</cdr:x>
      <cdr:y>0.584</cdr:y>
    </cdr:to>
    <cdr:sp macro="" textlink="">
      <cdr:nvSpPr>
        <cdr:cNvPr id="3393548" name="SourceData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48394" y="5605272"/>
          <a:ext cx="542813" cy="1810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25" b="0" i="0" strike="noStrike" dirty="0">
              <a:solidFill>
                <a:srgbClr val="000000"/>
              </a:solidFill>
              <a:latin typeface="Arial"/>
              <a:cs typeface="Arial"/>
            </a:rPr>
            <a:t>Sheet6</a:t>
          </a:r>
        </a:p>
      </cdr:txBody>
    </cdr:sp>
  </cdr:relSizeAnchor>
  <cdr:relSizeAnchor xmlns:cdr="http://schemas.openxmlformats.org/drawingml/2006/chartDrawing">
    <cdr:from>
      <cdr:x>0.1027</cdr:x>
      <cdr:y>0.00172</cdr:y>
    </cdr:from>
    <cdr:to>
      <cdr:x>0.13361</cdr:x>
      <cdr:y>0.03967</cdr:y>
    </cdr:to>
    <cdr:sp macro="" textlink="">
      <cdr:nvSpPr>
        <cdr:cNvPr id="3393549" name="ChartType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3667" y="7897"/>
          <a:ext cx="193707" cy="1742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25" b="0" i="0" strike="noStrike" dirty="0">
              <a:solidFill>
                <a:srgbClr val="000000"/>
              </a:solidFill>
              <a:latin typeface="Arial"/>
              <a:cs typeface="Arial"/>
            </a:rPr>
            <a:t>ctrl</a:t>
          </a:r>
        </a:p>
      </cdr:txBody>
    </cdr:sp>
  </cdr:relSizeAnchor>
  <cdr:relSizeAnchor xmlns:cdr="http://schemas.openxmlformats.org/drawingml/2006/chartDrawing">
    <cdr:from>
      <cdr:x>0.04225</cdr:x>
      <cdr:y>0.0165</cdr:y>
    </cdr:from>
    <cdr:to>
      <cdr:x>0.12275</cdr:x>
      <cdr:y>0.038</cdr:y>
    </cdr:to>
    <cdr:sp macro="" textlink="">
      <cdr:nvSpPr>
        <cdr:cNvPr id="3393550" name="SPCTimeStamp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6770" y="134293"/>
          <a:ext cx="656525" cy="1707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0.5395</cdr:x>
      <cdr:y>0.38898</cdr:y>
    </cdr:from>
    <cdr:to>
      <cdr:x>0.8591</cdr:x>
      <cdr:y>0.43212</cdr:y>
    </cdr:to>
    <cdr:sp macro="" textlink="">
      <cdr:nvSpPr>
        <cdr:cNvPr id="2" name="Right Arrow 1"/>
        <cdr:cNvSpPr/>
      </cdr:nvSpPr>
      <cdr:spPr>
        <a:xfrm xmlns:a="http://schemas.openxmlformats.org/drawingml/2006/main" rot="614037">
          <a:off x="2452327" y="1280451"/>
          <a:ext cx="1452774" cy="142024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3399">
            <a:alpha val="50196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sz="900" dirty="0"/>
        </a:p>
      </cdr:txBody>
    </cdr:sp>
  </cdr:relSizeAnchor>
  <cdr:relSizeAnchor xmlns:cdr="http://schemas.openxmlformats.org/drawingml/2006/chartDrawing">
    <cdr:from>
      <cdr:x>0.49871</cdr:x>
      <cdr:y>0.16204</cdr:y>
    </cdr:from>
    <cdr:to>
      <cdr:x>0.89475</cdr:x>
      <cdr:y>0.35012</cdr:y>
    </cdr:to>
    <cdr:sp macro="" textlink="">
      <cdr:nvSpPr>
        <cdr:cNvPr id="3" name="Cloud Callout 2"/>
        <cdr:cNvSpPr/>
      </cdr:nvSpPr>
      <cdr:spPr>
        <a:xfrm xmlns:a="http://schemas.openxmlformats.org/drawingml/2006/main">
          <a:off x="2266949" y="533402"/>
          <a:ext cx="1800225" cy="619124"/>
        </a:xfrm>
        <a:prstGeom xmlns:a="http://schemas.openxmlformats.org/drawingml/2006/main" prst="cloudCallout">
          <a:avLst>
            <a:gd name="adj1" fmla="val 43202"/>
            <a:gd name="adj2" fmla="val 86949"/>
          </a:avLst>
        </a:prstGeom>
        <a:solidFill xmlns:a="http://schemas.openxmlformats.org/drawingml/2006/main">
          <a:srgbClr val="FFFF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sz="1000" b="1" dirty="0">
              <a:solidFill>
                <a:sysClr val="windowText" lastClr="000000"/>
              </a:solidFill>
            </a:rPr>
            <a:t>Might we not be updating this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0.67425</cdr:x>
      <cdr:y>1</cdr:y>
    </cdr:from>
    <cdr:to>
      <cdr:x>0.68125</cdr:x>
      <cdr:y>0.5885</cdr:y>
    </cdr:to>
    <cdr:sp macro="" textlink="">
      <cdr:nvSpPr>
        <cdr:cNvPr id="3393548" name="SourceData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48394" y="5605272"/>
          <a:ext cx="542813" cy="1810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25" b="0" i="0" strike="noStrike" dirty="0">
              <a:solidFill>
                <a:srgbClr val="000000"/>
              </a:solidFill>
              <a:latin typeface="Arial"/>
              <a:cs typeface="Arial"/>
            </a:rPr>
            <a:t>Sheet7</a:t>
          </a:r>
        </a:p>
      </cdr:txBody>
    </cdr:sp>
  </cdr:relSizeAnchor>
  <cdr:relSizeAnchor xmlns:cdr="http://schemas.openxmlformats.org/drawingml/2006/chartDrawing">
    <cdr:from>
      <cdr:x>0.1027</cdr:x>
      <cdr:y>0.00222</cdr:y>
    </cdr:from>
    <cdr:to>
      <cdr:x>0.13361</cdr:x>
      <cdr:y>0.03767</cdr:y>
    </cdr:to>
    <cdr:sp macro="" textlink="">
      <cdr:nvSpPr>
        <cdr:cNvPr id="3393549" name="ChartType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3667" y="10911"/>
          <a:ext cx="193707" cy="1742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25" b="0" i="0" strike="noStrike" dirty="0">
              <a:solidFill>
                <a:srgbClr val="000000"/>
              </a:solidFill>
              <a:latin typeface="Arial"/>
              <a:cs typeface="Arial"/>
            </a:rPr>
            <a:t>ctrl</a:t>
          </a:r>
        </a:p>
      </cdr:txBody>
    </cdr:sp>
  </cdr:relSizeAnchor>
  <cdr:relSizeAnchor xmlns:cdr="http://schemas.openxmlformats.org/drawingml/2006/chartDrawing">
    <cdr:from>
      <cdr:x>0.04225</cdr:x>
      <cdr:y>0.0165</cdr:y>
    </cdr:from>
    <cdr:to>
      <cdr:x>0.1225</cdr:x>
      <cdr:y>0.03775</cdr:y>
    </cdr:to>
    <cdr:sp macro="" textlink="">
      <cdr:nvSpPr>
        <cdr:cNvPr id="3393550" name="SPCTimeStamp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6770" y="134293"/>
          <a:ext cx="656525" cy="1707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sp>
  </cdr:relSizeAnchor>
  <cdr:relSizeAnchor xmlns:cdr="http://schemas.openxmlformats.org/drawingml/2006/chartDrawing">
    <cdr:from>
      <cdr:x>0.24842</cdr:x>
      <cdr:y>0.73761</cdr:y>
    </cdr:from>
    <cdr:to>
      <cdr:x>0.42906</cdr:x>
      <cdr:y>0.84772</cdr:y>
    </cdr:to>
    <cdr:sp macro="" textlink="">
      <cdr:nvSpPr>
        <cdr:cNvPr id="5" name="Rectangular Callout 4"/>
        <cdr:cNvSpPr/>
      </cdr:nvSpPr>
      <cdr:spPr>
        <a:xfrm xmlns:a="http://schemas.openxmlformats.org/drawingml/2006/main">
          <a:off x="2155238" y="4647148"/>
          <a:ext cx="1567194" cy="693723"/>
        </a:xfrm>
        <a:prstGeom xmlns:a="http://schemas.openxmlformats.org/drawingml/2006/main" prst="wedgeRectCallout">
          <a:avLst>
            <a:gd name="adj1" fmla="val -65172"/>
            <a:gd name="adj2" fmla="val 100888"/>
          </a:avLst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0.24076</cdr:x>
      <cdr:y>0.73565</cdr:y>
    </cdr:from>
    <cdr:to>
      <cdr:x>0.42856</cdr:x>
      <cdr:y>0.84743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88817" y="4634765"/>
          <a:ext cx="1629275" cy="7042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/>
            <a:t>Formalize </a:t>
          </a:r>
          <a:r>
            <a:rPr lang="en-US" sz="1200" b="1" baseline="0" dirty="0"/>
            <a:t>process for Asthma Action Plan completion (5/10/12)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0.43434</cdr:x>
      <cdr:y>0.68961</cdr:y>
    </cdr:from>
    <cdr:to>
      <cdr:x>0.57679</cdr:x>
      <cdr:y>0.80101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68240" y="4336816"/>
          <a:ext cx="1235858" cy="7005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200" b="1" dirty="0"/>
            <a:t>Asthma Collaborative</a:t>
          </a:r>
        </a:p>
        <a:p xmlns:a="http://schemas.openxmlformats.org/drawingml/2006/main">
          <a:pPr algn="ctr"/>
          <a:r>
            <a:rPr lang="en-US" sz="1200" b="1" dirty="0"/>
            <a:t>(9/21/12)</a:t>
          </a:r>
        </a:p>
      </cdr:txBody>
    </cdr:sp>
  </cdr:relSizeAnchor>
  <cdr:relSizeAnchor xmlns:cdr="http://schemas.openxmlformats.org/drawingml/2006/chartDrawing">
    <cdr:from>
      <cdr:x>0.43026</cdr:x>
      <cdr:y>0.69078</cdr:y>
    </cdr:from>
    <cdr:to>
      <cdr:x>0.57077</cdr:x>
      <cdr:y>0.80089</cdr:y>
    </cdr:to>
    <cdr:sp macro="" textlink="">
      <cdr:nvSpPr>
        <cdr:cNvPr id="8" name="Rectangular Callout 7"/>
        <cdr:cNvSpPr/>
      </cdr:nvSpPr>
      <cdr:spPr>
        <a:xfrm xmlns:a="http://schemas.openxmlformats.org/drawingml/2006/main">
          <a:off x="3732841" y="4344174"/>
          <a:ext cx="1219005" cy="692459"/>
        </a:xfrm>
        <a:prstGeom xmlns:a="http://schemas.openxmlformats.org/drawingml/2006/main" prst="wedgeRectCallout">
          <a:avLst>
            <a:gd name="adj1" fmla="val -74955"/>
            <a:gd name="adj2" fmla="val 157132"/>
          </a:avLst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0.67425</cdr:x>
      <cdr:y>1</cdr:y>
    </cdr:from>
    <cdr:to>
      <cdr:x>0.68125</cdr:x>
      <cdr:y>0.584</cdr:y>
    </cdr:to>
    <cdr:sp macro="" textlink="">
      <cdr:nvSpPr>
        <cdr:cNvPr id="3393548" name="SourceData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48394" y="5605272"/>
          <a:ext cx="542813" cy="1810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25" b="0" i="0" strike="noStrike" dirty="0">
              <a:solidFill>
                <a:srgbClr val="000000"/>
              </a:solidFill>
              <a:latin typeface="Arial"/>
              <a:cs typeface="Arial"/>
            </a:rPr>
            <a:t>Sheet1</a:t>
          </a:r>
        </a:p>
      </cdr:txBody>
    </cdr:sp>
  </cdr:relSizeAnchor>
  <cdr:relSizeAnchor xmlns:cdr="http://schemas.openxmlformats.org/drawingml/2006/chartDrawing">
    <cdr:from>
      <cdr:x>0.1027</cdr:x>
      <cdr:y>0.00172</cdr:y>
    </cdr:from>
    <cdr:to>
      <cdr:x>0.13361</cdr:x>
      <cdr:y>0.03967</cdr:y>
    </cdr:to>
    <cdr:sp macro="" textlink="">
      <cdr:nvSpPr>
        <cdr:cNvPr id="3393549" name="ChartType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3667" y="7897"/>
          <a:ext cx="193707" cy="1742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25" b="0" i="0" strike="noStrike" dirty="0">
              <a:solidFill>
                <a:srgbClr val="000000"/>
              </a:solidFill>
              <a:latin typeface="Arial"/>
              <a:cs typeface="Arial"/>
            </a:rPr>
            <a:t>ctrl</a:t>
          </a:r>
        </a:p>
      </cdr:txBody>
    </cdr:sp>
  </cdr:relSizeAnchor>
  <cdr:relSizeAnchor xmlns:cdr="http://schemas.openxmlformats.org/drawingml/2006/chartDrawing">
    <cdr:from>
      <cdr:x>0.04225</cdr:x>
      <cdr:y>0.0165</cdr:y>
    </cdr:from>
    <cdr:to>
      <cdr:x>0.12275</cdr:x>
      <cdr:y>0.038</cdr:y>
    </cdr:to>
    <cdr:sp macro="" textlink="">
      <cdr:nvSpPr>
        <cdr:cNvPr id="3393550" name="SPCTimeStamp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6770" y="134293"/>
          <a:ext cx="656525" cy="1707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0.67425</cdr:x>
      <cdr:y>1</cdr:y>
    </cdr:from>
    <cdr:to>
      <cdr:x>0.68125</cdr:x>
      <cdr:y>0.5885</cdr:y>
    </cdr:to>
    <cdr:sp macro="" textlink="">
      <cdr:nvSpPr>
        <cdr:cNvPr id="3393548" name="SourceData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48394" y="5605272"/>
          <a:ext cx="542813" cy="1810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25" b="0" i="0" strike="noStrike" dirty="0">
              <a:solidFill>
                <a:srgbClr val="000000"/>
              </a:solidFill>
              <a:latin typeface="Arial"/>
              <a:cs typeface="Arial"/>
            </a:rPr>
            <a:t>Sheet31</a:t>
          </a:r>
        </a:p>
      </cdr:txBody>
    </cdr:sp>
  </cdr:relSizeAnchor>
  <cdr:relSizeAnchor xmlns:cdr="http://schemas.openxmlformats.org/drawingml/2006/chartDrawing">
    <cdr:from>
      <cdr:x>0.1027</cdr:x>
      <cdr:y>0.00222</cdr:y>
    </cdr:from>
    <cdr:to>
      <cdr:x>0.13361</cdr:x>
      <cdr:y>0.03767</cdr:y>
    </cdr:to>
    <cdr:sp macro="" textlink="">
      <cdr:nvSpPr>
        <cdr:cNvPr id="3393549" name="ChartType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3667" y="10911"/>
          <a:ext cx="193707" cy="1742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25" b="0" i="0" strike="noStrike" dirty="0">
              <a:solidFill>
                <a:srgbClr val="000000"/>
              </a:solidFill>
              <a:latin typeface="Arial"/>
              <a:cs typeface="Arial"/>
            </a:rPr>
            <a:t>ctrl</a:t>
          </a:r>
        </a:p>
      </cdr:txBody>
    </cdr:sp>
  </cdr:relSizeAnchor>
  <cdr:relSizeAnchor xmlns:cdr="http://schemas.openxmlformats.org/drawingml/2006/chartDrawing">
    <cdr:from>
      <cdr:x>0.04225</cdr:x>
      <cdr:y>0.0165</cdr:y>
    </cdr:from>
    <cdr:to>
      <cdr:x>0.1225</cdr:x>
      <cdr:y>0.03775</cdr:y>
    </cdr:to>
    <cdr:sp macro="" textlink="">
      <cdr:nvSpPr>
        <cdr:cNvPr id="3393550" name="SPCTimeStamp" hidden="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6770" y="134293"/>
          <a:ext cx="656525" cy="1707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6D396-8FA1-40AB-A33E-D4EB78DEDAC6}" type="datetimeFigureOut">
              <a:rPr lang="en-US" smtClean="0"/>
              <a:t>1/5/2014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72B8E-808A-45B9-B7B5-25C37DF002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12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18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84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84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84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Worth adding for “Wow” with discussion?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F5735-FD23-4D24-BA43-23C79553D8A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7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20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3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78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20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cs typeface="Arial" pitchFamily="34" charset="0"/>
              </a:rPr>
              <a:t>clinical microsystem </a:t>
            </a:r>
            <a:r>
              <a:rPr lang="en-US" dirty="0" smtClean="0">
                <a:solidFill>
                  <a:srgbClr val="0070C0"/>
                </a:solidFill>
                <a:latin typeface="Verdana" pitchFamily="34" charset="0"/>
                <a:cs typeface="Arial" pitchFamily="34" charset="0"/>
              </a:rPr>
              <a:t>- </a:t>
            </a:r>
            <a:r>
              <a:rPr lang="en-US" dirty="0" smtClean="0"/>
              <a:t>defined as “a small group of people who work together on a regular basis to provide care to discrete subpopulations of patients” and having “clinical and business aims, linked processes, a shared information environment, and [producing] performance outcomes.”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20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54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54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54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2B8E-808A-45B9-B7B5-25C37DF002DF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84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MSS_Corporate_PPT_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80181" y="1919112"/>
            <a:ext cx="3502122" cy="882587"/>
          </a:xfrm>
        </p:spPr>
        <p:txBody>
          <a:bodyPr lIns="0" rIns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000" baseline="0">
                <a:solidFill>
                  <a:srgbClr val="217AA0"/>
                </a:solidFill>
              </a:defRPr>
            </a:lvl1pPr>
          </a:lstStyle>
          <a:p>
            <a:r>
              <a:rPr lang="en-US" dirty="0" smtClean="0"/>
              <a:t>Place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0182" y="2955637"/>
            <a:ext cx="3502121" cy="1508605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B5B5B5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693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MSS_Corporate_PPT_Sub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214" y="1919112"/>
            <a:ext cx="8151090" cy="882587"/>
          </a:xfrm>
        </p:spPr>
        <p:txBody>
          <a:bodyPr lIns="0" rIns="0" anchor="t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aseline="0">
                <a:solidFill>
                  <a:srgbClr val="217AA0"/>
                </a:solidFill>
              </a:defRPr>
            </a:lvl1pPr>
          </a:lstStyle>
          <a:p>
            <a:r>
              <a:rPr lang="en-US" dirty="0" smtClean="0"/>
              <a:t>Place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213" y="2955637"/>
            <a:ext cx="8151090" cy="1508605"/>
          </a:xfrm>
        </p:spPr>
        <p:txBody>
          <a:bodyPr lIns="0" rIns="0" anchor="t">
            <a:normAutofit/>
          </a:bodyPr>
          <a:lstStyle>
            <a:lvl1pPr marL="0" indent="0" algn="l">
              <a:buNone/>
              <a:defRPr sz="1200" b="0" i="0">
                <a:solidFill>
                  <a:srgbClr val="B5B5B5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819" y="572002"/>
            <a:ext cx="7289030" cy="80433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819" y="1579055"/>
            <a:ext cx="7289031" cy="3479031"/>
          </a:xfrm>
        </p:spPr>
        <p:txBody>
          <a:bodyPr>
            <a:normAutofit/>
          </a:bodyPr>
          <a:lstStyle>
            <a:lvl1pPr marL="192024" indent="-192024"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400"/>
            </a:lvl4pPr>
            <a:lvl5pPr>
              <a:lnSpc>
                <a:spcPct val="100000"/>
              </a:lnSpc>
              <a:defRPr sz="2400"/>
            </a:lvl5pPr>
          </a:lstStyle>
          <a:p>
            <a:pPr lvl="0"/>
            <a:r>
              <a:rPr lang="en-US" dirty="0" smtClean="0"/>
              <a:t>Click to edit Master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55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212" y="398473"/>
            <a:ext cx="79555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212" y="1775435"/>
            <a:ext cx="3766176" cy="3971636"/>
          </a:xfrm>
        </p:spPr>
        <p:txBody>
          <a:bodyPr>
            <a:normAutofit/>
          </a:bodyPr>
          <a:lstStyle>
            <a:lvl1pPr marL="192024" indent="-192024">
              <a:lnSpc>
                <a:spcPct val="90000"/>
              </a:lnSpc>
              <a:defRPr sz="2400"/>
            </a:lvl1pPr>
            <a:lvl2pPr>
              <a:lnSpc>
                <a:spcPct val="80000"/>
              </a:lnSpc>
              <a:defRPr sz="2400"/>
            </a:lvl2pPr>
            <a:lvl3pPr>
              <a:lnSpc>
                <a:spcPct val="80000"/>
              </a:lnSpc>
              <a:defRPr sz="2400"/>
            </a:lvl3pPr>
            <a:lvl4pPr>
              <a:lnSpc>
                <a:spcPct val="80000"/>
              </a:lnSpc>
              <a:defRPr sz="2400"/>
            </a:lvl4pPr>
            <a:lvl5pPr>
              <a:lnSpc>
                <a:spcPct val="80000"/>
              </a:lnSpc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5435"/>
            <a:ext cx="4041775" cy="3971636"/>
          </a:xfrm>
        </p:spPr>
        <p:txBody>
          <a:bodyPr>
            <a:normAutofit/>
          </a:bodyPr>
          <a:lstStyle>
            <a:lvl1pPr marL="192024" indent="-192024">
              <a:lnSpc>
                <a:spcPct val="80000"/>
              </a:lnSpc>
              <a:defRPr sz="2400"/>
            </a:lvl1pPr>
            <a:lvl2pPr>
              <a:lnSpc>
                <a:spcPct val="80000"/>
              </a:lnSpc>
              <a:defRPr sz="2400"/>
            </a:lvl2pPr>
            <a:lvl3pPr>
              <a:lnSpc>
                <a:spcPct val="80000"/>
              </a:lnSpc>
              <a:defRPr sz="2400"/>
            </a:lvl3pPr>
            <a:lvl4pPr>
              <a:lnSpc>
                <a:spcPct val="80000"/>
              </a:lnSpc>
              <a:defRPr sz="2400"/>
            </a:lvl4pPr>
            <a:lvl5pPr>
              <a:lnSpc>
                <a:spcPct val="80000"/>
              </a:lnSpc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7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212" y="627581"/>
            <a:ext cx="2734302" cy="1056410"/>
          </a:xfrm>
        </p:spPr>
        <p:txBody>
          <a:bodyPr anchor="t"/>
          <a:lstStyle>
            <a:lvl1pPr algn="l">
              <a:lnSpc>
                <a:spcPct val="80000"/>
              </a:lnSpc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27581"/>
            <a:ext cx="5111750" cy="4883450"/>
          </a:xfrm>
        </p:spPr>
        <p:txBody>
          <a:bodyPr>
            <a:normAutofit/>
          </a:bodyPr>
          <a:lstStyle>
            <a:lvl1pPr marL="192024" indent="-192024">
              <a:lnSpc>
                <a:spcPct val="80000"/>
              </a:lnSpc>
              <a:defRPr sz="2400"/>
            </a:lvl1pPr>
            <a:lvl2pPr>
              <a:lnSpc>
                <a:spcPct val="80000"/>
              </a:lnSpc>
              <a:defRPr sz="2400"/>
            </a:lvl2pPr>
            <a:lvl3pPr>
              <a:lnSpc>
                <a:spcPct val="80000"/>
              </a:lnSpc>
              <a:defRPr sz="2400"/>
            </a:lvl3pPr>
            <a:lvl4pPr>
              <a:lnSpc>
                <a:spcPct val="80000"/>
              </a:lnSpc>
              <a:defRPr sz="2400"/>
            </a:lvl4pPr>
            <a:lvl5pPr>
              <a:lnSpc>
                <a:spcPct val="80000"/>
              </a:lnSpc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212" y="1435102"/>
            <a:ext cx="2734302" cy="4075929"/>
          </a:xfrm>
        </p:spPr>
        <p:txBody>
          <a:bodyPr/>
          <a:lstStyle>
            <a:lvl1pPr marL="192024" indent="-192024">
              <a:lnSpc>
                <a:spcPct val="80000"/>
              </a:lnSpc>
              <a:buFont typeface="Arial"/>
              <a:buChar char="•"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14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212" y="4527493"/>
            <a:ext cx="7673879" cy="49093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45172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212" y="5018424"/>
            <a:ext cx="7673879" cy="7696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928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368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MSS_Corporate_PPT_Body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5818" y="1443183"/>
            <a:ext cx="7335212" cy="80433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819" y="2247517"/>
            <a:ext cx="7335212" cy="347903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9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3" r:id="rId4"/>
    <p:sldLayoutId id="2147483656" r:id="rId5"/>
    <p:sldLayoutId id="2147483657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217AA0"/>
          </a:solidFill>
          <a:latin typeface="Verdana"/>
          <a:ea typeface="+mj-ea"/>
          <a:cs typeface="Verdana"/>
        </a:defRPr>
      </a:lvl1pPr>
    </p:titleStyle>
    <p:bodyStyle>
      <a:lvl1pPr marL="192024" indent="-192024" algn="l" defTabSz="457200" rtl="0" eaLnBrk="1" latinLnBrk="0" hangingPunct="1">
        <a:lnSpc>
          <a:spcPct val="80000"/>
        </a:lnSpc>
        <a:spcBef>
          <a:spcPct val="20000"/>
        </a:spcBef>
        <a:spcAft>
          <a:spcPts val="600"/>
        </a:spcAft>
        <a:buFont typeface="Arial"/>
        <a:buChar char="•"/>
        <a:defRPr sz="2400" b="0" i="0" kern="1200">
          <a:solidFill>
            <a:srgbClr val="63636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spcAft>
          <a:spcPts val="600"/>
        </a:spcAft>
        <a:buFont typeface="Arial"/>
        <a:buChar char="–"/>
        <a:defRPr sz="2400" b="0" i="0" kern="1200">
          <a:solidFill>
            <a:srgbClr val="63636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spcAft>
          <a:spcPts val="600"/>
        </a:spcAft>
        <a:buFont typeface="Arial"/>
        <a:buChar char="•"/>
        <a:defRPr sz="2400" b="0" i="0" kern="1200">
          <a:solidFill>
            <a:srgbClr val="63636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spcAft>
          <a:spcPts val="600"/>
        </a:spcAft>
        <a:buFont typeface="Arial"/>
        <a:buChar char="–"/>
        <a:defRPr sz="2400" b="0" i="0" kern="1200">
          <a:solidFill>
            <a:srgbClr val="63636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spcAft>
          <a:spcPts val="600"/>
        </a:spcAft>
        <a:buFont typeface="Arial"/>
        <a:buChar char="»"/>
        <a:defRPr sz="2400" b="0" i="0" kern="1200">
          <a:solidFill>
            <a:srgbClr val="63636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hiteriverfamilypractice.com/wordpress/?page_id=87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suiterwyk@wrfpvt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380181" y="1792548"/>
            <a:ext cx="3502122" cy="1139152"/>
          </a:xfrm>
        </p:spPr>
        <p:txBody>
          <a:bodyPr>
            <a:noAutofit/>
          </a:bodyPr>
          <a:lstStyle/>
          <a:p>
            <a:r>
              <a:rPr lang="en-US" b="0" dirty="0" smtClean="0"/>
              <a:t>White River Family Practice: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Improving Quality through EHR in Small Ambulatory Practices</a:t>
            </a:r>
          </a:p>
        </p:txBody>
      </p:sp>
    </p:spTree>
    <p:extLst>
      <p:ext uri="{BB962C8B-B14F-4D97-AF65-F5344CB8AC3E}">
        <p14:creationId xmlns:p14="http://schemas.microsoft.com/office/powerpoint/2010/main" val="16496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Our Strategic Objective</a:t>
            </a:r>
            <a:r>
              <a:rPr lang="en-US" dirty="0" smtClean="0"/>
              <a:t>: </a:t>
            </a:r>
            <a:r>
              <a:rPr lang="en-US" sz="2700" dirty="0" smtClean="0"/>
              <a:t>Use EHR to provide quality care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819" y="1579055"/>
            <a:ext cx="7289031" cy="4526470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68219" y="1731455"/>
            <a:ext cx="7289031" cy="424072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92024" indent="-192024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1800" b="0" i="0" kern="1200">
                <a:solidFill>
                  <a:srgbClr val="63636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1800" b="0" i="0" kern="1200">
                <a:solidFill>
                  <a:srgbClr val="63636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1800" b="0" i="0" kern="1200">
                <a:solidFill>
                  <a:srgbClr val="63636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1800" b="0" i="0" kern="1200">
                <a:solidFill>
                  <a:srgbClr val="63636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»"/>
              <a:defRPr sz="1800" b="0" i="0" kern="1200">
                <a:solidFill>
                  <a:srgbClr val="63636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&amp; document excellent care</a:t>
            </a:r>
          </a:p>
          <a:p>
            <a:pPr marL="457200" lvl="1" indent="-4572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Improve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clinical value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care provided</a:t>
            </a:r>
          </a:p>
          <a:p>
            <a:pPr marL="742950" lvl="2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­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Individual patients </a:t>
            </a:r>
          </a:p>
          <a:p>
            <a:pPr marL="742950" lvl="2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­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Patient population management</a:t>
            </a:r>
          </a:p>
          <a:p>
            <a:pPr marL="457200" lvl="1" indent="-4572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Develop as a clinical microsystem</a:t>
            </a:r>
          </a:p>
          <a:p>
            <a:pPr marL="742950" lvl="2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­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Office team, not just the practitioner alone - responsible to provide care</a:t>
            </a:r>
          </a:p>
          <a:p>
            <a:pPr marL="457200" lvl="1" indent="-4572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data over time to improve quality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467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Process: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Formed a committed EHR Group – “Our Tuesday Morning Breakfast Club”</a:t>
            </a:r>
          </a:p>
          <a:p>
            <a:r>
              <a:rPr lang="en-US" dirty="0" smtClean="0"/>
              <a:t>Train entire office on correct EHR use</a:t>
            </a:r>
          </a:p>
          <a:p>
            <a:r>
              <a:rPr lang="en-US" sz="2400" dirty="0" smtClean="0"/>
              <a:t>Define and use structured data fields</a:t>
            </a:r>
          </a:p>
          <a:p>
            <a:r>
              <a:rPr lang="en-US" dirty="0" smtClean="0"/>
              <a:t>Understand and use EHR consistently</a:t>
            </a:r>
          </a:p>
          <a:p>
            <a:r>
              <a:rPr lang="en-US" sz="2400" dirty="0" smtClean="0"/>
              <a:t>Collect data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546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</a:t>
            </a:r>
            <a:r>
              <a:rPr lang="en-US" sz="2400" dirty="0"/>
              <a:t> </a:t>
            </a:r>
            <a:r>
              <a:rPr lang="en-US" sz="2400" dirty="0" smtClean="0"/>
              <a:t>What Doesn’t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Trying too much at once</a:t>
            </a:r>
          </a:p>
          <a:p>
            <a:r>
              <a:rPr lang="en-US" dirty="0" smtClean="0"/>
              <a:t>Expecting results from the EHR alone</a:t>
            </a:r>
          </a:p>
          <a:p>
            <a:r>
              <a:rPr lang="en-US" dirty="0" smtClean="0"/>
              <a:t>Nebulous </a:t>
            </a:r>
            <a:r>
              <a:rPr lang="en-US" dirty="0"/>
              <a:t>o</a:t>
            </a:r>
            <a:r>
              <a:rPr lang="en-US" dirty="0" smtClean="0"/>
              <a:t>rganizational </a:t>
            </a:r>
            <a:r>
              <a:rPr lang="en-US" dirty="0"/>
              <a:t>g</a:t>
            </a:r>
            <a:r>
              <a:rPr lang="en-US" dirty="0" smtClean="0"/>
              <a:t>oals</a:t>
            </a:r>
          </a:p>
          <a:p>
            <a:r>
              <a:rPr lang="en-US" sz="2400" dirty="0" smtClean="0"/>
              <a:t>Inadequate feedback</a:t>
            </a:r>
          </a:p>
          <a:p>
            <a:r>
              <a:rPr lang="en-US" dirty="0" smtClean="0"/>
              <a:t>Variation</a:t>
            </a:r>
          </a:p>
          <a:p>
            <a:pPr lvl="1"/>
            <a:r>
              <a:rPr lang="en-US" dirty="0" smtClean="0"/>
              <a:t>Documentation of care</a:t>
            </a:r>
          </a:p>
          <a:p>
            <a:pPr lvl="1"/>
            <a:r>
              <a:rPr lang="en-US" dirty="0" smtClean="0"/>
              <a:t>Multiple processes for same care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267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</a:t>
            </a:r>
            <a:r>
              <a:rPr lang="en-US" sz="2400" dirty="0"/>
              <a:t> </a:t>
            </a:r>
            <a:r>
              <a:rPr lang="en-US" sz="2400" dirty="0" smtClean="0"/>
              <a:t>What Does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Select targets to improve</a:t>
            </a:r>
          </a:p>
          <a:p>
            <a:r>
              <a:rPr lang="en-US" dirty="0" smtClean="0"/>
              <a:t>Entire office contributes to improvement ideas</a:t>
            </a:r>
          </a:p>
          <a:p>
            <a:r>
              <a:rPr lang="en-US" dirty="0" smtClean="0"/>
              <a:t>Map key processes</a:t>
            </a:r>
          </a:p>
          <a:p>
            <a:r>
              <a:rPr lang="en-US" dirty="0" smtClean="0"/>
              <a:t>Measure progress over short intervals</a:t>
            </a:r>
          </a:p>
          <a:p>
            <a:r>
              <a:rPr lang="en-US" dirty="0" smtClean="0"/>
              <a:t>Provide frequent feedback</a:t>
            </a:r>
          </a:p>
          <a:p>
            <a:r>
              <a:rPr lang="en-US" dirty="0" smtClean="0"/>
              <a:t>Understand and use graphical reporting tools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55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819" y="3026834"/>
            <a:ext cx="7289030" cy="804333"/>
          </a:xfrm>
        </p:spPr>
        <p:txBody>
          <a:bodyPr/>
          <a:lstStyle/>
          <a:p>
            <a:pPr algn="ctr"/>
            <a:r>
              <a:rPr lang="en-US" dirty="0" smtClean="0"/>
              <a:t>ROI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8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Investments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Office Preparation</a:t>
            </a:r>
          </a:p>
          <a:p>
            <a:r>
              <a:rPr lang="en-US" dirty="0" smtClean="0"/>
              <a:t>System Training</a:t>
            </a:r>
          </a:p>
          <a:p>
            <a:r>
              <a:rPr lang="en-US" dirty="0" smtClean="0"/>
              <a:t>Network configuration and support</a:t>
            </a:r>
          </a:p>
          <a:p>
            <a:r>
              <a:rPr lang="en-US" dirty="0" smtClean="0"/>
              <a:t>Voice recognition</a:t>
            </a:r>
          </a:p>
          <a:p>
            <a:r>
              <a:rPr lang="en-US" dirty="0" smtClean="0"/>
              <a:t>Engagement with vendor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1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Revenue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VITL Grant</a:t>
            </a:r>
          </a:p>
          <a:p>
            <a:r>
              <a:rPr lang="en-US" dirty="0" smtClean="0"/>
              <a:t>CMS Meaningful Use</a:t>
            </a:r>
          </a:p>
          <a:p>
            <a:r>
              <a:rPr lang="en-US" dirty="0" smtClean="0"/>
              <a:t>Vermont Blueprint</a:t>
            </a:r>
          </a:p>
          <a:p>
            <a:r>
              <a:rPr lang="en-US" dirty="0" smtClean="0"/>
              <a:t>Transcription &amp; Billing Savings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EHR Investment and Revenue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Summary</a:t>
            </a:r>
            <a:endParaRPr lang="en-US" sz="27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7" y="1802673"/>
            <a:ext cx="7909990" cy="326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46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694" y="1731455"/>
            <a:ext cx="7289031" cy="3859720"/>
          </a:xfrm>
        </p:spPr>
        <p:txBody>
          <a:bodyPr>
            <a:noAutofit/>
          </a:bodyPr>
          <a:lstStyle/>
          <a:p>
            <a:r>
              <a:rPr lang="en-US" sz="2400" dirty="0" smtClean="0"/>
              <a:t>Data management beyond the EHR</a:t>
            </a:r>
            <a:endParaRPr lang="en-US" dirty="0" smtClean="0"/>
          </a:p>
          <a:p>
            <a:r>
              <a:rPr lang="en-US" dirty="0" smtClean="0"/>
              <a:t>Statistical Process Control Charts</a:t>
            </a:r>
          </a:p>
          <a:p>
            <a:r>
              <a:rPr lang="en-US" dirty="0" smtClean="0"/>
              <a:t>Easily used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5819" y="572002"/>
            <a:ext cx="7289030" cy="804333"/>
          </a:xfrm>
        </p:spPr>
        <p:txBody>
          <a:bodyPr/>
          <a:lstStyle/>
          <a:p>
            <a:r>
              <a:rPr lang="en-US" dirty="0" smtClean="0"/>
              <a:t>Utilizing Data From EHR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65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5370" y="259703"/>
            <a:ext cx="7289030" cy="804333"/>
          </a:xfrm>
        </p:spPr>
        <p:txBody>
          <a:bodyPr/>
          <a:lstStyle/>
          <a:p>
            <a:r>
              <a:rPr lang="en-US" dirty="0" smtClean="0"/>
              <a:t>Steps for recoding and reporting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28" y="1066800"/>
            <a:ext cx="8924544" cy="55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2"/>
          <p:cNvGrpSpPr/>
          <p:nvPr/>
        </p:nvGrpSpPr>
        <p:grpSpPr>
          <a:xfrm>
            <a:off x="4267200" y="2057400"/>
            <a:ext cx="4267200" cy="2275820"/>
            <a:chOff x="4267200" y="2057400"/>
            <a:chExt cx="4267200" cy="2275820"/>
          </a:xfrm>
        </p:grpSpPr>
        <p:sp>
          <p:nvSpPr>
            <p:cNvPr id="8" name="Rectangle 7"/>
            <p:cNvSpPr/>
            <p:nvPr/>
          </p:nvSpPr>
          <p:spPr>
            <a:xfrm>
              <a:off x="4267200" y="2057400"/>
              <a:ext cx="3733800" cy="914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96000" y="3810000"/>
              <a:ext cx="2438400" cy="5232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Verdana" pitchFamily="34" charset="0"/>
                </a:rPr>
                <a:t>Definitions</a:t>
              </a:r>
              <a:endParaRPr lang="en-US" sz="2800" b="1" dirty="0">
                <a:latin typeface="Verdana" pitchFamily="34" charset="0"/>
              </a:endParaRPr>
            </a:p>
          </p:txBody>
        </p:sp>
        <p:cxnSp>
          <p:nvCxnSpPr>
            <p:cNvPr id="10" name="Straight Arrow Connector 9"/>
            <p:cNvCxnSpPr>
              <a:stCxn id="9" idx="0"/>
            </p:cNvCxnSpPr>
            <p:nvPr/>
          </p:nvCxnSpPr>
          <p:spPr>
            <a:xfrm rot="16200000" flipV="1">
              <a:off x="6362700" y="2857500"/>
              <a:ext cx="762000" cy="1143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9"/>
          <p:cNvGrpSpPr/>
          <p:nvPr/>
        </p:nvGrpSpPr>
        <p:grpSpPr>
          <a:xfrm>
            <a:off x="914400" y="2819400"/>
            <a:ext cx="6705600" cy="2275820"/>
            <a:chOff x="914400" y="2743200"/>
            <a:chExt cx="6705600" cy="2275820"/>
          </a:xfrm>
        </p:grpSpPr>
        <p:sp>
          <p:nvSpPr>
            <p:cNvPr id="12" name="Rectangle 11"/>
            <p:cNvSpPr/>
            <p:nvPr/>
          </p:nvSpPr>
          <p:spPr>
            <a:xfrm>
              <a:off x="914400" y="2743200"/>
              <a:ext cx="2590800" cy="533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57600" y="4495800"/>
              <a:ext cx="3962400" cy="5232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Verdana" pitchFamily="34" charset="0"/>
                </a:rPr>
                <a:t>Reporting period</a:t>
              </a:r>
            </a:p>
          </p:txBody>
        </p:sp>
        <p:cxnSp>
          <p:nvCxnSpPr>
            <p:cNvPr id="14" name="Straight Arrow Connector 13"/>
            <p:cNvCxnSpPr>
              <a:stCxn id="13" idx="0"/>
            </p:cNvCxnSpPr>
            <p:nvPr/>
          </p:nvCxnSpPr>
          <p:spPr>
            <a:xfrm rot="16200000" flipV="1">
              <a:off x="3962400" y="2819400"/>
              <a:ext cx="1143000" cy="2209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4"/>
          <p:cNvGrpSpPr/>
          <p:nvPr/>
        </p:nvGrpSpPr>
        <p:grpSpPr>
          <a:xfrm>
            <a:off x="1066800" y="3962400"/>
            <a:ext cx="2209800" cy="1513820"/>
            <a:chOff x="1066800" y="3962400"/>
            <a:chExt cx="2209800" cy="1513820"/>
          </a:xfrm>
        </p:grpSpPr>
        <p:sp>
          <p:nvSpPr>
            <p:cNvPr id="16" name="Rectangle 15"/>
            <p:cNvSpPr/>
            <p:nvPr/>
          </p:nvSpPr>
          <p:spPr>
            <a:xfrm>
              <a:off x="1066800" y="3962400"/>
              <a:ext cx="2133600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6800" y="4953000"/>
              <a:ext cx="2209800" cy="5232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Verdana" pitchFamily="34" charset="0"/>
                </a:rPr>
                <a:t>The data</a:t>
              </a:r>
              <a:endParaRPr lang="en-US" sz="2800" b="1" dirty="0">
                <a:latin typeface="Verdana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6200000" flipV="1">
              <a:off x="2171700" y="4610100"/>
              <a:ext cx="457200" cy="2286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26"/>
          <p:cNvGrpSpPr/>
          <p:nvPr/>
        </p:nvGrpSpPr>
        <p:grpSpPr>
          <a:xfrm>
            <a:off x="914400" y="1143000"/>
            <a:ext cx="3810000" cy="1524000"/>
            <a:chOff x="914400" y="1143000"/>
            <a:chExt cx="3810000" cy="1524000"/>
          </a:xfrm>
        </p:grpSpPr>
        <p:sp>
          <p:nvSpPr>
            <p:cNvPr id="20" name="Rectangle 19"/>
            <p:cNvSpPr/>
            <p:nvPr/>
          </p:nvSpPr>
          <p:spPr>
            <a:xfrm>
              <a:off x="914400" y="2438400"/>
              <a:ext cx="2667000" cy="228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71600" y="1143000"/>
              <a:ext cx="3352800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Verdana" pitchFamily="34" charset="0"/>
                </a:rPr>
                <a:t>Measure Name</a:t>
              </a:r>
              <a:endParaRPr lang="en-US" sz="2800" b="1" dirty="0">
                <a:latin typeface="Verdana" pitchFamily="34" charset="0"/>
              </a:endParaRPr>
            </a:p>
          </p:txBody>
        </p:sp>
        <p:cxnSp>
          <p:nvCxnSpPr>
            <p:cNvPr id="22" name="Straight Arrow Connector 21"/>
            <p:cNvCxnSpPr>
              <a:stCxn id="21" idx="2"/>
            </p:cNvCxnSpPr>
            <p:nvPr/>
          </p:nvCxnSpPr>
          <p:spPr>
            <a:xfrm rot="5400000">
              <a:off x="1976110" y="1366510"/>
              <a:ext cx="772180" cy="13716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41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23850"/>
            <a:ext cx="798195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9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694" y="1731455"/>
            <a:ext cx="7289031" cy="3859720"/>
          </a:xfrm>
        </p:spPr>
        <p:txBody>
          <a:bodyPr>
            <a:noAutofit/>
          </a:bodyPr>
          <a:lstStyle/>
          <a:p>
            <a:endParaRPr lang="en-US" sz="24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5819" y="310745"/>
            <a:ext cx="7289030" cy="804333"/>
          </a:xfrm>
        </p:spPr>
        <p:txBody>
          <a:bodyPr/>
          <a:lstStyle/>
          <a:p>
            <a:r>
              <a:rPr lang="en-US" dirty="0" smtClean="0"/>
              <a:t>Utilizing Data From EHR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431352"/>
              </p:ext>
            </p:extLst>
          </p:nvPr>
        </p:nvGraphicFramePr>
        <p:xfrm>
          <a:off x="457200" y="990600"/>
          <a:ext cx="8388922" cy="5537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8902"/>
                <a:gridCol w="69344"/>
                <a:gridCol w="400859"/>
                <a:gridCol w="400859"/>
                <a:gridCol w="811745"/>
                <a:gridCol w="69344"/>
                <a:gridCol w="400859"/>
                <a:gridCol w="400859"/>
                <a:gridCol w="761639"/>
                <a:gridCol w="64519"/>
                <a:gridCol w="381441"/>
                <a:gridCol w="498063"/>
                <a:gridCol w="697289"/>
                <a:gridCol w="113108"/>
                <a:gridCol w="523704"/>
                <a:gridCol w="628452"/>
                <a:gridCol w="837936"/>
              </a:tblGrid>
              <a:tr h="8238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Measure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Smoking </a:t>
                      </a:r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Cessation Intervention</a:t>
                      </a:r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Antithrombic </a:t>
                      </a:r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tx (IVD or DM)</a:t>
                      </a:r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Alcohol 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Use Screening</a:t>
                      </a:r>
                    </a:p>
                  </a:txBody>
                  <a:tcPr marL="13096" marR="13096" marT="1309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Pneumococcal Vaccine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8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Date (ending)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Percent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Percent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Percent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Percent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(baseline)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21.1%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73.5%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155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5288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2.9%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737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2102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35.1%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4/1/11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35.9%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82.0%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62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1338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4.6%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291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745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39.1%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4/10/11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52.2%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79.3%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455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2.2%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102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267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38.2%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4/17/11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50.0%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85.4%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385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3.4%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99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238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41.6%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           &lt;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&gt;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4/7/13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73.7%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93.0%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173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345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50.1%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140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244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57.4%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4/14/13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71.4%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88.3%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387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51.9%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171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291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58.8%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4/21/13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67.9%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90.7%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177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344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51.5%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159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267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59.6%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4/28/13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76.4%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94.1%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176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367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48.0%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158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270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58.5%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5/5/13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70.6%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96.4%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179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340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52.6%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146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259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56.4%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5/12/13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59.5%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88.2%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160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353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45.3%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132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256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51.6%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5/19/13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64.0%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90.0%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167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370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45.1%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164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276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59.4%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5/26/13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53.5%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94.3%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195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379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51.5%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173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278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62.2%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6/2/13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73.0%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89.1%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141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307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45.9%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144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236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61.0%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6/9/13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63.8%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91.2%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177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363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48.8%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144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259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55.6%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6/16/13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68.0%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95.1%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159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364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43.7%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142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263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54.0%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8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6/23/13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65.0%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89.4%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166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340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48.8%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119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229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52.0%</a:t>
                      </a:r>
                    </a:p>
                  </a:txBody>
                  <a:tcPr marL="13096" marR="13096" marT="1309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" y="990600"/>
            <a:ext cx="1447800" cy="5562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29000" y="990600"/>
            <a:ext cx="1676400" cy="5562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Utilizing SPC Charts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685800" y="2133600"/>
            <a:ext cx="2362200" cy="1752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SPCXL</a:t>
            </a:r>
            <a:endParaRPr lang="en-US" sz="3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540348"/>
              </p:ext>
            </p:extLst>
          </p:nvPr>
        </p:nvGraphicFramePr>
        <p:xfrm>
          <a:off x="3762101" y="1596933"/>
          <a:ext cx="3442324" cy="4578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7490"/>
                <a:gridCol w="76831"/>
                <a:gridCol w="461025"/>
                <a:gridCol w="461025"/>
                <a:gridCol w="875953"/>
              </a:tblGrid>
              <a:tr h="832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Measure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Antithrombic </a:t>
                      </a:r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tx (IVD or DM)</a:t>
                      </a:r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81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Date (ending)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Percent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(baseline)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73.5%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4/1/11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82.0%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4/10/11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79.3%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4/17/11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85.4%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&lt;  &gt;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4/7/13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93.0%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4/14/13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88.3%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4/21/13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90.7%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4/28/13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94.1%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5/5/13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96.4%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5/12/13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88.2%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5/19/13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90.0%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5/26/13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94.3%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6/2/13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89.1%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6/9/13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91.2%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6/16/13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95.1%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6/23/13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89.4%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4346" marR="14346" marT="143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6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5819" y="310745"/>
            <a:ext cx="7289030" cy="804333"/>
          </a:xfrm>
        </p:spPr>
        <p:txBody>
          <a:bodyPr/>
          <a:lstStyle/>
          <a:p>
            <a:r>
              <a:rPr lang="en-US" dirty="0" smtClean="0"/>
              <a:t>Utilizing Data From EHR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900999"/>
              </p:ext>
            </p:extLst>
          </p:nvPr>
        </p:nvGraphicFramePr>
        <p:xfrm>
          <a:off x="363122" y="971386"/>
          <a:ext cx="8194072" cy="5458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14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SPC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Sigma Zone Software</a:t>
            </a:r>
          </a:p>
          <a:p>
            <a:pPr lvl="1"/>
            <a:r>
              <a:rPr lang="en-US" dirty="0"/>
              <a:t>Data vs Information</a:t>
            </a:r>
          </a:p>
          <a:p>
            <a:pPr lvl="1"/>
            <a:r>
              <a:rPr lang="en-US" dirty="0"/>
              <a:t>Rooted in manufacturing</a:t>
            </a:r>
          </a:p>
          <a:p>
            <a:pPr lvl="1"/>
            <a:r>
              <a:rPr lang="en-US" dirty="0"/>
              <a:t>Signal vs. Noise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Dashboards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When you change the way you look at things, the things you look at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Dashboards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Actionable information for clinician at the time of the encounter</a:t>
            </a:r>
          </a:p>
          <a:p>
            <a:pPr lvl="1"/>
            <a:r>
              <a:rPr lang="en-US" dirty="0" smtClean="0"/>
              <a:t>Pre-Visit Planning</a:t>
            </a:r>
          </a:p>
          <a:p>
            <a:pPr lvl="1"/>
            <a:r>
              <a:rPr lang="en-US" dirty="0" smtClean="0"/>
              <a:t>CDSS</a:t>
            </a:r>
          </a:p>
          <a:p>
            <a:pPr lvl="1"/>
            <a:r>
              <a:rPr lang="en-US" dirty="0" smtClean="0"/>
              <a:t>Practice Based Alerts</a:t>
            </a:r>
          </a:p>
          <a:p>
            <a:r>
              <a:rPr lang="en-US" dirty="0" smtClean="0"/>
              <a:t>Information for the patient</a:t>
            </a:r>
          </a:p>
          <a:p>
            <a:pPr lvl="1"/>
            <a:r>
              <a:rPr lang="en-US" dirty="0" smtClean="0"/>
              <a:t>WRFP Portal</a:t>
            </a:r>
          </a:p>
          <a:p>
            <a:r>
              <a:rPr lang="en-US" dirty="0" smtClean="0"/>
              <a:t>Information for providers/practice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Clinician's View: Progress Note Dashboard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254" y="1057048"/>
            <a:ext cx="3721596" cy="52915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68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19784809"/>
              </p:ext>
            </p:extLst>
          </p:nvPr>
        </p:nvGraphicFramePr>
        <p:xfrm>
          <a:off x="378151" y="391885"/>
          <a:ext cx="7864512" cy="5695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374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Patient’s View: Patient Portal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6" y="1376335"/>
            <a:ext cx="8387443" cy="535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345474" y="4258491"/>
            <a:ext cx="1867989" cy="12279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Patient’s View: Patient Portal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85" y="1376335"/>
            <a:ext cx="7289030" cy="455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0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5820" y="574186"/>
            <a:ext cx="8290332" cy="80433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36363"/>
                </a:solidFill>
              </a:rPr>
              <a:t/>
            </a:r>
            <a:br>
              <a:rPr lang="en-US" dirty="0" smtClean="0">
                <a:solidFill>
                  <a:srgbClr val="636363"/>
                </a:solidFill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8218" y="1216796"/>
            <a:ext cx="7913832" cy="426960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b="1" dirty="0" smtClean="0"/>
          </a:p>
          <a:p>
            <a:r>
              <a:rPr lang="en-US" sz="2400" dirty="0" smtClean="0"/>
              <a:t>Introduction to White River Family Practice</a:t>
            </a:r>
            <a:endParaRPr lang="en-US" sz="2400" dirty="0" smtClean="0"/>
          </a:p>
          <a:p>
            <a:r>
              <a:rPr lang="en-US" dirty="0" smtClean="0"/>
              <a:t>The Problem</a:t>
            </a:r>
            <a:endParaRPr lang="en-US" sz="2400" dirty="0" smtClean="0"/>
          </a:p>
          <a:p>
            <a:r>
              <a:rPr lang="en-US" sz="2400" dirty="0" smtClean="0"/>
              <a:t>Clinical Microsystems</a:t>
            </a:r>
          </a:p>
          <a:p>
            <a:r>
              <a:rPr lang="en-US" dirty="0" smtClean="0"/>
              <a:t>EHR-enabled and quality improvement culture</a:t>
            </a:r>
          </a:p>
          <a:p>
            <a:r>
              <a:rPr lang="en-US" sz="2400" dirty="0" smtClean="0"/>
              <a:t>ROI</a:t>
            </a:r>
            <a:endParaRPr lang="en-US" sz="2400" dirty="0" smtClean="0"/>
          </a:p>
          <a:p>
            <a:r>
              <a:rPr lang="en-US" dirty="0" smtClean="0"/>
              <a:t>Replication of our </a:t>
            </a:r>
            <a:r>
              <a:rPr lang="en-US" dirty="0"/>
              <a:t>w</a:t>
            </a:r>
            <a:r>
              <a:rPr lang="en-US" dirty="0" smtClean="0"/>
              <a:t>ork</a:t>
            </a:r>
            <a:endParaRPr lang="en-US" sz="2400" dirty="0" smtClean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15819" y="572002"/>
            <a:ext cx="7289030" cy="80433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217AA0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/>
              <a:t>Goals of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94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87025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3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Utilizing EHR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Display – to WRFP staff and providers</a:t>
            </a:r>
          </a:p>
          <a:p>
            <a:r>
              <a:rPr lang="en-US" dirty="0" smtClean="0"/>
              <a:t>Feedback to the public</a:t>
            </a:r>
          </a:p>
          <a:p>
            <a:r>
              <a:rPr lang="en-US" dirty="0" smtClean="0"/>
              <a:t>Maintain gains and set new goals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Display to WRFP Team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1770" r="3093" b="40708"/>
          <a:stretch>
            <a:fillRect/>
          </a:stretch>
        </p:blipFill>
        <p:spPr>
          <a:xfrm>
            <a:off x="855539" y="1725184"/>
            <a:ext cx="7009060" cy="3643649"/>
          </a:xfrm>
        </p:spPr>
      </p:pic>
    </p:spTree>
    <p:extLst>
      <p:ext uri="{BB962C8B-B14F-4D97-AF65-F5344CB8AC3E}">
        <p14:creationId xmlns:p14="http://schemas.microsoft.com/office/powerpoint/2010/main" val="10620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to Public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White River Family Practice Website Quality Graphs</a:t>
            </a:r>
            <a:endParaRPr lang="en-US" dirty="0" smtClean="0"/>
          </a:p>
          <a:p>
            <a:r>
              <a:rPr lang="en-US" dirty="0" smtClean="0"/>
              <a:t>How’s Your Health</a:t>
            </a:r>
          </a:p>
          <a:p>
            <a:pPr lvl="1"/>
            <a:r>
              <a:rPr lang="en-US" dirty="0" smtClean="0"/>
              <a:t>Patient Self-Confidence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7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3040"/>
            <a:ext cx="681037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6362" y="198120"/>
            <a:ext cx="3857625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Improvement in Patient-Reported Health Confidence: 15 Office Practices and a National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Comparison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  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WRFP is “Practice A.”)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6747" y="623927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Ref: JACM, Vol. 36, #3, pp. 235-240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Preventative Health</a:t>
            </a:r>
          </a:p>
          <a:p>
            <a:r>
              <a:rPr lang="en-US" dirty="0" smtClean="0"/>
              <a:t>Chronic Disease Management</a:t>
            </a:r>
          </a:p>
          <a:p>
            <a:pPr lvl="1"/>
            <a:r>
              <a:rPr lang="en-US" dirty="0" smtClean="0"/>
              <a:t>Asthma</a:t>
            </a:r>
          </a:p>
          <a:p>
            <a:pPr lvl="1"/>
            <a:r>
              <a:rPr lang="en-US" dirty="0" smtClean="0"/>
              <a:t>Diabetes</a:t>
            </a:r>
          </a:p>
          <a:p>
            <a:pPr lvl="1"/>
            <a:r>
              <a:rPr lang="en-US" dirty="0" smtClean="0"/>
              <a:t>Tobacco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8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Asthma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Asthma Care Processes</a:t>
            </a:r>
          </a:p>
          <a:p>
            <a:pPr lvl="1"/>
            <a:r>
              <a:rPr lang="en-US" dirty="0"/>
              <a:t>Asthma Action Plans</a:t>
            </a:r>
          </a:p>
          <a:p>
            <a:pPr lvl="1"/>
            <a:r>
              <a:rPr lang="en-US" dirty="0"/>
              <a:t>Asthma Control Test</a:t>
            </a:r>
          </a:p>
          <a:p>
            <a:pPr lvl="1"/>
            <a:r>
              <a:rPr lang="en-US" dirty="0"/>
              <a:t>Influenza Vaccination</a:t>
            </a:r>
          </a:p>
          <a:p>
            <a:pPr lvl="1"/>
            <a:r>
              <a:rPr lang="en-US" dirty="0"/>
              <a:t>Updated Problem List</a:t>
            </a:r>
          </a:p>
          <a:p>
            <a:pPr lvl="1"/>
            <a:r>
              <a:rPr lang="en-US" dirty="0"/>
              <a:t>Asthma Severity</a:t>
            </a:r>
          </a:p>
          <a:p>
            <a:pPr lvl="1"/>
            <a:r>
              <a:rPr lang="en-US" dirty="0"/>
              <a:t>Spirometry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9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42" y="20782"/>
            <a:ext cx="5327158" cy="6837218"/>
          </a:xfrm>
          <a:prstGeom prst="rect">
            <a:avLst/>
          </a:prstGeom>
          <a:gradFill>
            <a:gsLst>
              <a:gs pos="4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410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452519"/>
              </p:ext>
            </p:extLst>
          </p:nvPr>
        </p:nvGraphicFramePr>
        <p:xfrm>
          <a:off x="234108" y="284602"/>
          <a:ext cx="8675783" cy="6288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623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366153"/>
              </p:ext>
            </p:extLst>
          </p:nvPr>
        </p:nvGraphicFramePr>
        <p:xfrm>
          <a:off x="248194" y="1166019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715819" y="219323"/>
            <a:ext cx="7289030" cy="80433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217AA0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/>
              <a:t>Improving asthma management: asthma control </a:t>
            </a:r>
            <a:r>
              <a:rPr lang="en-US" dirty="0"/>
              <a:t>t</a:t>
            </a:r>
            <a:r>
              <a:rPr lang="en-US" dirty="0" smtClean="0"/>
              <a:t>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8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River Family Practice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5819" y="1560005"/>
            <a:ext cx="7289031" cy="39359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 FP’s, 3 ARNP’s (total: 5.5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FTEs)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~10,000 active patients</a:t>
            </a: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eClinicalWorks EHR –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4/10</a:t>
            </a:r>
          </a:p>
          <a:p>
            <a:pPr lvl="1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Hosted Server</a:t>
            </a: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Analytics: Excel, SPC Control Charts</a:t>
            </a: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 Social Media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8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Management and Outcomes in Diabetes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0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Diabetes : improving management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15963" y="1579563"/>
          <a:ext cx="7288212" cy="3478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446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819" y="169835"/>
            <a:ext cx="7289030" cy="804333"/>
          </a:xfrm>
        </p:spPr>
        <p:txBody>
          <a:bodyPr/>
          <a:lstStyle/>
          <a:p>
            <a:r>
              <a:rPr lang="en-US" dirty="0" smtClean="0"/>
              <a:t>Diabetes “Package” Care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9" y="974168"/>
            <a:ext cx="8114672" cy="5100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15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outcomes : diabetes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39879594"/>
              </p:ext>
            </p:extLst>
          </p:nvPr>
        </p:nvGraphicFramePr>
        <p:xfrm>
          <a:off x="610507" y="1774825"/>
          <a:ext cx="3765550" cy="397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92480" y="1410789"/>
            <a:ext cx="338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% of Hi-Chol. pts whose LDL-C is &lt; 100</a:t>
            </a:r>
          </a:p>
          <a:p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60819256"/>
              </p:ext>
            </p:extLst>
          </p:nvPr>
        </p:nvGraphicFramePr>
        <p:xfrm>
          <a:off x="4645025" y="2024743"/>
          <a:ext cx="4041775" cy="3722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68240" y="1365412"/>
            <a:ext cx="338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% of 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DM 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pts whose 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A1c is 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&lt; 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7.0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Elements to Success in Asthma and Diabetes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Pre-visit preparation/huddles</a:t>
            </a:r>
          </a:p>
          <a:p>
            <a:pPr lvl="1"/>
            <a:r>
              <a:rPr lang="en-US" dirty="0" smtClean="0"/>
              <a:t>Is patient up to date on recommended care</a:t>
            </a:r>
          </a:p>
          <a:p>
            <a:r>
              <a:rPr lang="en-US" dirty="0" smtClean="0"/>
              <a:t>Protocol Orders</a:t>
            </a:r>
          </a:p>
          <a:p>
            <a:pPr lvl="1"/>
            <a:r>
              <a:rPr lang="en-US" dirty="0" smtClean="0"/>
              <a:t>Team Based Care</a:t>
            </a:r>
          </a:p>
          <a:p>
            <a:r>
              <a:rPr lang="en-US" dirty="0" smtClean="0"/>
              <a:t>Recording in structured data elements</a:t>
            </a:r>
          </a:p>
          <a:p>
            <a:r>
              <a:rPr lang="en-US" dirty="0" smtClean="0"/>
              <a:t>Generating lists of patients not up to date with recommended care</a:t>
            </a:r>
          </a:p>
          <a:p>
            <a:r>
              <a:rPr lang="en-US" dirty="0" smtClean="0"/>
              <a:t>Targeted interventions to specific patients utilizing registry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5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“A Culture of Quality Improvement”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0838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18" y="152401"/>
            <a:ext cx="796615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3613" y="6367697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dirty="0"/>
              <a:t>Ann Fam Med</a:t>
            </a:r>
            <a:r>
              <a:rPr lang="nn-NO" sz="1200" b="1" dirty="0"/>
              <a:t> May/June 2013 </a:t>
            </a:r>
            <a:r>
              <a:rPr lang="nn-NO" sz="1200" dirty="0"/>
              <a:t>vol. 11 no. 3 </a:t>
            </a:r>
            <a:r>
              <a:rPr lang="nn-NO" sz="1200" b="1" dirty="0"/>
              <a:t>272-278</a:t>
            </a:r>
            <a:endParaRPr lang="en-US" sz="1200" dirty="0"/>
          </a:p>
        </p:txBody>
      </p:sp>
      <p:sp>
        <p:nvSpPr>
          <p:cNvPr id="5" name="Oval 4"/>
          <p:cNvSpPr/>
          <p:nvPr/>
        </p:nvSpPr>
        <p:spPr>
          <a:xfrm>
            <a:off x="3200400" y="4343400"/>
            <a:ext cx="49530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WRFP: A High Functioning Practice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6" y="1676400"/>
            <a:ext cx="84216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9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5291562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Interconnected Health Community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1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Challenges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More sophisticated data analytics</a:t>
            </a:r>
          </a:p>
          <a:p>
            <a:pPr lvl="1"/>
            <a:r>
              <a:rPr lang="en-US" dirty="0" smtClean="0"/>
              <a:t>eCW Analytics</a:t>
            </a:r>
          </a:p>
          <a:p>
            <a:pPr lvl="1"/>
            <a:r>
              <a:rPr lang="en-US" dirty="0" smtClean="0"/>
              <a:t>Combining data streams with others</a:t>
            </a:r>
          </a:p>
          <a:p>
            <a:pPr lvl="2"/>
            <a:r>
              <a:rPr lang="en-US" dirty="0" smtClean="0"/>
              <a:t>Payers, HIE, Statewide all claims database</a:t>
            </a:r>
          </a:p>
          <a:p>
            <a:r>
              <a:rPr lang="en-US" dirty="0" smtClean="0"/>
              <a:t>Social Networks</a:t>
            </a:r>
          </a:p>
          <a:p>
            <a:r>
              <a:rPr lang="en-US" dirty="0" smtClean="0"/>
              <a:t>ACO</a:t>
            </a:r>
          </a:p>
          <a:p>
            <a:r>
              <a:rPr lang="en-US" dirty="0" smtClean="0"/>
              <a:t>Patient Engagement/Patient Confidence</a:t>
            </a:r>
          </a:p>
        </p:txBody>
      </p:sp>
    </p:spTree>
    <p:extLst>
      <p:ext uri="{BB962C8B-B14F-4D97-AF65-F5344CB8AC3E}">
        <p14:creationId xmlns:p14="http://schemas.microsoft.com/office/powerpoint/2010/main" val="357670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White River Family Practice Davies Team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41" y="1627188"/>
            <a:ext cx="2294482" cy="1525587"/>
          </a:xfrm>
        </p:spPr>
      </p:pic>
      <p:sp>
        <p:nvSpPr>
          <p:cNvPr id="5" name="TextBox 4"/>
          <p:cNvSpPr txBox="1"/>
          <p:nvPr/>
        </p:nvSpPr>
        <p:spPr>
          <a:xfrm>
            <a:off x="1461419" y="3421618"/>
            <a:ext cx="237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Mark Nunlist, MD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764" y="1628775"/>
            <a:ext cx="2292096" cy="15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2709" y="3421618"/>
            <a:ext cx="237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Sean Uiterwyk, MD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52030" y="5517118"/>
            <a:ext cx="237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Joanne Arey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97" y="3940900"/>
            <a:ext cx="2535936" cy="14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2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Verdana" pitchFamily="34" charset="0"/>
              </a:rPr>
              <a:t>Statistical Process Control (Graphs):</a:t>
            </a:r>
          </a:p>
          <a:p>
            <a:pPr lvl="1"/>
            <a:r>
              <a:rPr lang="en-US" sz="1500" dirty="0">
                <a:latin typeface="Verdana" pitchFamily="34" charset="0"/>
              </a:rPr>
              <a:t>Carey RG. Improving Healthcare With Control Charts: Basic and Advanced SPC Methods and Case Studies. Milwaukee, Wis:: ASQ Quality Press; 2003.</a:t>
            </a:r>
          </a:p>
          <a:p>
            <a:pPr lvl="1"/>
            <a:r>
              <a:rPr lang="en-US" sz="1500" dirty="0">
                <a:latin typeface="Verdana" pitchFamily="34" charset="0"/>
              </a:rPr>
              <a:t>SPC XL Software used: Air Academy Associates, </a:t>
            </a:r>
            <a:r>
              <a:rPr lang="en-US" sz="1500" dirty="0">
                <a:solidFill>
                  <a:srgbClr val="0070C0"/>
                </a:solidFill>
                <a:latin typeface="Verdana" pitchFamily="34" charset="0"/>
              </a:rPr>
              <a:t>http://sigmazone.com/spcxl.htm</a:t>
            </a:r>
            <a:endParaRPr lang="en-US" sz="1500" dirty="0">
              <a:latin typeface="Verdana" pitchFamily="34" charset="0"/>
            </a:endParaRPr>
          </a:p>
          <a:p>
            <a:r>
              <a:rPr lang="en-US" sz="3200" dirty="0">
                <a:latin typeface="Verdana" pitchFamily="34" charset="0"/>
              </a:rPr>
              <a:t>Health Confidence:</a:t>
            </a:r>
          </a:p>
          <a:p>
            <a:pPr lvl="1"/>
            <a:r>
              <a:rPr lang="en-US" sz="1500" dirty="0">
                <a:latin typeface="Verdana" pitchFamily="34" charset="0"/>
              </a:rPr>
              <a:t>Ho, L., Haresch, J. W., Nunlist, M., Schwarz, A., Wasson, J. H., Improvement of Patients’ Health Confidence. Journal of Ambulatory Care Management, 36(3), 235–240.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1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819" y="572002"/>
            <a:ext cx="7289030" cy="380949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Questions</a:t>
            </a:r>
            <a:r>
              <a:rPr lang="en-US" sz="3000" dirty="0" smtClean="0"/>
              <a:t>?</a:t>
            </a:r>
            <a:br>
              <a:rPr lang="en-US" sz="3000" dirty="0" smtClean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2400" dirty="0" smtClean="0"/>
              <a:t>Sean Uiterwyk, MD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1800" dirty="0" smtClean="0">
                <a:hlinkClick r:id="rId3"/>
              </a:rPr>
              <a:t>suiterwyk@wrfpvt.com</a:t>
            </a:r>
            <a:r>
              <a:rPr lang="en-US" sz="1800" dirty="0" smtClean="0"/>
              <a:t>	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whiteriverfamilypractice.com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Twitter: @WRFPvt</a:t>
            </a: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9" y="3902447"/>
            <a:ext cx="1763486" cy="1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River Family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819" y="1376335"/>
            <a:ext cx="7289031" cy="443663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chemeClr val="accent1">
                  <a:lumMod val="75000"/>
                </a:schemeClr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Meaningful Use Attestation</a:t>
            </a:r>
          </a:p>
          <a:p>
            <a:pPr lvl="1">
              <a:lnSpc>
                <a:spcPct val="150000"/>
              </a:lnSpc>
              <a:spcBef>
                <a:spcPts val="3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Year 1, 9/11</a:t>
            </a:r>
          </a:p>
          <a:p>
            <a:pPr lvl="1">
              <a:lnSpc>
                <a:spcPct val="150000"/>
              </a:lnSpc>
              <a:spcBef>
                <a:spcPts val="3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Year 2,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1/13</a:t>
            </a:r>
          </a:p>
          <a:p>
            <a:pPr lvl="1">
              <a:lnSpc>
                <a:spcPct val="150000"/>
              </a:lnSpc>
              <a:spcBef>
                <a:spcPts val="3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Year 3, 1/14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Patient Centered Medical Home,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9/12, NCQA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Blueprint for Health, State of Vermont</a:t>
            </a: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Geisel School of Medicine 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Dartmouth</a:t>
            </a: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HIMSS Davies Award, 2013</a:t>
            </a: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01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93" y="0"/>
            <a:ext cx="51802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3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Tetanus Shots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77" y="1579563"/>
            <a:ext cx="4774784" cy="3478212"/>
          </a:xfrm>
        </p:spPr>
      </p:pic>
    </p:spTree>
    <p:extLst>
      <p:ext uri="{BB962C8B-B14F-4D97-AF65-F5344CB8AC3E}">
        <p14:creationId xmlns:p14="http://schemas.microsoft.com/office/powerpoint/2010/main" val="90748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The Problem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819" y="1579055"/>
            <a:ext cx="7289031" cy="4526470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68219" y="1579055"/>
            <a:ext cx="7289031" cy="424072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92024" indent="-192024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1800" b="0" i="0" kern="1200">
                <a:solidFill>
                  <a:srgbClr val="63636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1800" b="0" i="0" kern="1200">
                <a:solidFill>
                  <a:srgbClr val="63636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1800" b="0" i="0" kern="1200">
                <a:solidFill>
                  <a:srgbClr val="63636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1800" b="0" i="0" kern="1200">
                <a:solidFill>
                  <a:srgbClr val="63636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»"/>
              <a:defRPr sz="1800" b="0" i="0" kern="1200">
                <a:solidFill>
                  <a:srgbClr val="63636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Prior to EHR</a:t>
            </a:r>
          </a:p>
          <a:p>
            <a:pPr marL="857250" lvl="2" indent="-4572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Unable to identify proportion of patients current with respect to guidelines</a:t>
            </a:r>
          </a:p>
          <a:p>
            <a:pPr marL="857250" lvl="2" indent="-4572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Unable to identify population for whom care is indicated</a:t>
            </a:r>
          </a:p>
          <a:p>
            <a:pPr marL="857250" lvl="2" indent="-4572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Patients were not receiving guideline recommended care</a:t>
            </a:r>
          </a:p>
          <a:p>
            <a:pPr marL="1771650" lvl="4" indent="-4572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 number of guidelines </a:t>
            </a:r>
          </a:p>
          <a:p>
            <a:pPr marL="1771650" lvl="4" indent="-4572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Difficulty prioritizing care during limited appointment time</a:t>
            </a:r>
          </a:p>
          <a:p>
            <a:pPr marL="1771650" lvl="4" indent="-4572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Lack of current dashboard regarding patient status regarding recommended care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5015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IMSS">
      <a:dk1>
        <a:srgbClr val="000000"/>
      </a:dk1>
      <a:lt1>
        <a:sysClr val="window" lastClr="FFFFFF"/>
      </a:lt1>
      <a:dk2>
        <a:srgbClr val="8F8F93"/>
      </a:dk2>
      <a:lt2>
        <a:srgbClr val="FFFFFF"/>
      </a:lt2>
      <a:accent1>
        <a:srgbClr val="13547D"/>
      </a:accent1>
      <a:accent2>
        <a:srgbClr val="0C3351"/>
      </a:accent2>
      <a:accent3>
        <a:srgbClr val="1B799F"/>
      </a:accent3>
      <a:accent4>
        <a:srgbClr val="91BAD3"/>
      </a:accent4>
      <a:accent5>
        <a:srgbClr val="414139"/>
      </a:accent5>
      <a:accent6>
        <a:srgbClr val="8F8F93"/>
      </a:accent6>
      <a:hlink>
        <a:srgbClr val="13547D"/>
      </a:hlink>
      <a:folHlink>
        <a:srgbClr val="1B799F"/>
      </a:folHlink>
    </a:clrScheme>
    <a:fontScheme name="Office 2">
      <a:majorFont>
        <a:latin typeface="Proxima Nova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elvetica Neue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3842</TotalTime>
  <Words>1453</Words>
  <Application>Microsoft Office PowerPoint</Application>
  <PresentationFormat>On-screen Show (4:3)</PresentationFormat>
  <Paragraphs>554</Paragraphs>
  <Slides>51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White River Family Practice: Improving Quality through EHR in Small Ambulatory Practices</vt:lpstr>
      <vt:lpstr>PowerPoint Presentation</vt:lpstr>
      <vt:lpstr> </vt:lpstr>
      <vt:lpstr>White River Family Practice</vt:lpstr>
      <vt:lpstr>White River Family Practice Davies Team</vt:lpstr>
      <vt:lpstr>White River Family Practice</vt:lpstr>
      <vt:lpstr>PowerPoint Presentation</vt:lpstr>
      <vt:lpstr>Tetanus Shots</vt:lpstr>
      <vt:lpstr>The Problem</vt:lpstr>
      <vt:lpstr>Our Strategic Objective: Use EHR to provide quality care</vt:lpstr>
      <vt:lpstr>Implementation Process:</vt:lpstr>
      <vt:lpstr>Implementation: What Doesn’t Work</vt:lpstr>
      <vt:lpstr>Implementation: What Does Work</vt:lpstr>
      <vt:lpstr>ROI</vt:lpstr>
      <vt:lpstr>Key Investments</vt:lpstr>
      <vt:lpstr>Key Revenue</vt:lpstr>
      <vt:lpstr>EHR Investment and Revenue Summary</vt:lpstr>
      <vt:lpstr>Utilizing Data From EHR</vt:lpstr>
      <vt:lpstr>Steps for recoding and reporting</vt:lpstr>
      <vt:lpstr>Utilizing Data From EHR</vt:lpstr>
      <vt:lpstr>Utilizing SPC Charts</vt:lpstr>
      <vt:lpstr>Utilizing Data From EHR</vt:lpstr>
      <vt:lpstr>SPC Charts</vt:lpstr>
      <vt:lpstr>Dashboards</vt:lpstr>
      <vt:lpstr>Clinical Dashboards</vt:lpstr>
      <vt:lpstr>Clinician's View: Progress Note Dashboard</vt:lpstr>
      <vt:lpstr>PowerPoint Presentation</vt:lpstr>
      <vt:lpstr>Patient’s View: Patient Portal</vt:lpstr>
      <vt:lpstr>Patient’s View: Patient Portal</vt:lpstr>
      <vt:lpstr>PowerPoint Presentation</vt:lpstr>
      <vt:lpstr>Utilizing EHR Reports</vt:lpstr>
      <vt:lpstr>Data Display to WRFP Team</vt:lpstr>
      <vt:lpstr>Feedback to Public</vt:lpstr>
      <vt:lpstr>PowerPoint Presentation</vt:lpstr>
      <vt:lpstr>Population Health</vt:lpstr>
      <vt:lpstr>Asthma Management</vt:lpstr>
      <vt:lpstr>PowerPoint Presentation</vt:lpstr>
      <vt:lpstr>PowerPoint Presentation</vt:lpstr>
      <vt:lpstr>PowerPoint Presentation</vt:lpstr>
      <vt:lpstr>Improving Management and Outcomes in Diabetes</vt:lpstr>
      <vt:lpstr>Diabetes : improving management</vt:lpstr>
      <vt:lpstr>Diabetes “Package” Care</vt:lpstr>
      <vt:lpstr>Improving outcomes : diabetes</vt:lpstr>
      <vt:lpstr>Key Elements to Success in Asthma and Diabetes Care</vt:lpstr>
      <vt:lpstr>“A Culture of Quality Improvement”</vt:lpstr>
      <vt:lpstr>PowerPoint Presentation</vt:lpstr>
      <vt:lpstr>WRFP: A High Functioning Practice</vt:lpstr>
      <vt:lpstr>Interconnected Health Community</vt:lpstr>
      <vt:lpstr>Future Challenges Goals</vt:lpstr>
      <vt:lpstr>References</vt:lpstr>
      <vt:lpstr>Questions?  Sean Uiterwyk, MD  suiterwyk@wrfpvt.com   whiteriverfamilypractice.com  Twitter: @WRFPvt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</dc:creator>
  <cp:lastModifiedBy>Sean Uiterwyk, MD</cp:lastModifiedBy>
  <cp:revision>114</cp:revision>
  <cp:lastPrinted>2013-11-04T21:29:55Z</cp:lastPrinted>
  <dcterms:created xsi:type="dcterms:W3CDTF">2013-05-22T16:51:34Z</dcterms:created>
  <dcterms:modified xsi:type="dcterms:W3CDTF">2014-01-06T04:37:10Z</dcterms:modified>
</cp:coreProperties>
</file>